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413" r:id="rId2"/>
    <p:sldId id="425" r:id="rId3"/>
    <p:sldId id="380" r:id="rId4"/>
    <p:sldId id="381" r:id="rId5"/>
    <p:sldId id="426" r:id="rId6"/>
    <p:sldId id="256" r:id="rId7"/>
    <p:sldId id="291" r:id="rId8"/>
    <p:sldId id="356" r:id="rId9"/>
    <p:sldId id="297" r:id="rId10"/>
    <p:sldId id="355" r:id="rId11"/>
    <p:sldId id="354" r:id="rId12"/>
    <p:sldId id="353" r:id="rId13"/>
    <p:sldId id="523" r:id="rId14"/>
    <p:sldId id="487" r:id="rId15"/>
    <p:sldId id="382" r:id="rId16"/>
    <p:sldId id="383" r:id="rId17"/>
    <p:sldId id="384" r:id="rId18"/>
    <p:sldId id="428" r:id="rId19"/>
    <p:sldId id="431" r:id="rId20"/>
    <p:sldId id="433" r:id="rId21"/>
    <p:sldId id="432" r:id="rId22"/>
    <p:sldId id="526" r:id="rId23"/>
    <p:sldId id="527" r:id="rId24"/>
    <p:sldId id="528" r:id="rId25"/>
    <p:sldId id="529" r:id="rId26"/>
    <p:sldId id="435" r:id="rId27"/>
    <p:sldId id="296" r:id="rId28"/>
    <p:sldId id="364" r:id="rId29"/>
    <p:sldId id="345" r:id="rId30"/>
    <p:sldId id="531" r:id="rId31"/>
    <p:sldId id="530" r:id="rId32"/>
    <p:sldId id="434" r:id="rId33"/>
    <p:sldId id="385" r:id="rId34"/>
    <p:sldId id="386" r:id="rId35"/>
    <p:sldId id="436" r:id="rId36"/>
    <p:sldId id="390" r:id="rId37"/>
    <p:sldId id="437" r:id="rId38"/>
    <p:sldId id="438" r:id="rId39"/>
    <p:sldId id="439" r:id="rId40"/>
    <p:sldId id="532" r:id="rId41"/>
    <p:sldId id="445" r:id="rId42"/>
    <p:sldId id="440" r:id="rId43"/>
    <p:sldId id="441" r:id="rId44"/>
    <p:sldId id="442" r:id="rId45"/>
    <p:sldId id="443" r:id="rId46"/>
    <p:sldId id="444" r:id="rId47"/>
    <p:sldId id="533" r:id="rId48"/>
    <p:sldId id="446" r:id="rId49"/>
    <p:sldId id="448" r:id="rId50"/>
    <p:sldId id="449" r:id="rId51"/>
    <p:sldId id="450" r:id="rId52"/>
    <p:sldId id="451" r:id="rId53"/>
    <p:sldId id="452" r:id="rId54"/>
    <p:sldId id="453" r:id="rId55"/>
    <p:sldId id="454" r:id="rId56"/>
    <p:sldId id="455" r:id="rId57"/>
    <p:sldId id="456" r:id="rId58"/>
    <p:sldId id="457" r:id="rId59"/>
    <p:sldId id="458" r:id="rId60"/>
    <p:sldId id="459" r:id="rId61"/>
    <p:sldId id="460" r:id="rId62"/>
    <p:sldId id="461" r:id="rId63"/>
    <p:sldId id="462" r:id="rId64"/>
    <p:sldId id="463" r:id="rId65"/>
    <p:sldId id="466" r:id="rId66"/>
    <p:sldId id="488" r:id="rId67"/>
    <p:sldId id="464" r:id="rId68"/>
    <p:sldId id="467" r:id="rId69"/>
    <p:sldId id="468" r:id="rId70"/>
    <p:sldId id="465" r:id="rId71"/>
    <p:sldId id="322" r:id="rId72"/>
    <p:sldId id="323" r:id="rId73"/>
    <p:sldId id="324" r:id="rId74"/>
    <p:sldId id="326" r:id="rId75"/>
    <p:sldId id="358" r:id="rId76"/>
    <p:sldId id="400" r:id="rId77"/>
    <p:sldId id="423" r:id="rId78"/>
    <p:sldId id="424" r:id="rId79"/>
    <p:sldId id="476" r:id="rId80"/>
    <p:sldId id="409" r:id="rId81"/>
    <p:sldId id="410" r:id="rId82"/>
    <p:sldId id="411" r:id="rId83"/>
    <p:sldId id="412" r:id="rId84"/>
    <p:sldId id="534" r:id="rId85"/>
    <p:sldId id="535" r:id="rId86"/>
    <p:sldId id="536" r:id="rId87"/>
    <p:sldId id="537" r:id="rId88"/>
    <p:sldId id="538" r:id="rId89"/>
    <p:sldId id="539" r:id="rId90"/>
    <p:sldId id="540" r:id="rId91"/>
    <p:sldId id="541" r:id="rId92"/>
    <p:sldId id="542" r:id="rId93"/>
    <p:sldId id="543" r:id="rId94"/>
    <p:sldId id="544" r:id="rId95"/>
    <p:sldId id="545" r:id="rId96"/>
    <p:sldId id="546" r:id="rId97"/>
    <p:sldId id="547" r:id="rId98"/>
    <p:sldId id="548" r:id="rId99"/>
    <p:sldId id="549" r:id="rId100"/>
    <p:sldId id="550" r:id="rId101"/>
    <p:sldId id="551" r:id="rId102"/>
    <p:sldId id="552" r:id="rId103"/>
    <p:sldId id="553" r:id="rId104"/>
    <p:sldId id="557" r:id="rId105"/>
    <p:sldId id="556" r:id="rId106"/>
    <p:sldId id="555" r:id="rId107"/>
    <p:sldId id="558" r:id="rId108"/>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404F"/>
    <a:srgbClr val="A6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6" autoAdjust="0"/>
    <p:restoredTop sz="70567" autoAdjust="0"/>
  </p:normalViewPr>
  <p:slideViewPr>
    <p:cSldViewPr snapToGrid="0" snapToObjects="1">
      <p:cViewPr varScale="1">
        <p:scale>
          <a:sx n="96" d="100"/>
          <a:sy n="96" d="100"/>
        </p:scale>
        <p:origin x="1944" y="78"/>
      </p:cViewPr>
      <p:guideLst>
        <p:guide orient="horz" pos="1800"/>
        <p:guide pos="2880"/>
      </p:guideLst>
    </p:cSldViewPr>
  </p:slideViewPr>
  <p:notesTextViewPr>
    <p:cViewPr>
      <p:scale>
        <a:sx n="100" d="100"/>
        <a:sy n="100" d="100"/>
      </p:scale>
      <p:origin x="0" y="0"/>
    </p:cViewPr>
  </p:notesTextViewPr>
  <p:sorterViewPr>
    <p:cViewPr>
      <p:scale>
        <a:sx n="200" d="100"/>
        <a:sy n="200" d="100"/>
      </p:scale>
      <p:origin x="0" y="530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2B45C-A881-724A-9731-89CD4544E45D}" type="datetimeFigureOut">
              <a:rPr lang="en-US" smtClean="0"/>
              <a:pPr/>
              <a:t>5/31/2022</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2A8CFD-7D0E-984D-8B4C-26FF9E5765E5}" type="slidenum">
              <a:rPr lang="en-US" smtClean="0"/>
              <a:pPr/>
              <a:t>‹#›</a:t>
            </a:fld>
            <a:endParaRPr lang="en-US"/>
          </a:p>
        </p:txBody>
      </p:sp>
    </p:spTree>
    <p:extLst>
      <p:ext uri="{BB962C8B-B14F-4D97-AF65-F5344CB8AC3E}">
        <p14:creationId xmlns:p14="http://schemas.microsoft.com/office/powerpoint/2010/main" val="41257666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p:cNvSpPr>
          <p:nvPr>
            <p:ph type="sldImg"/>
          </p:nvPr>
        </p:nvSpPr>
        <p:spPr>
          <a:xfrm>
            <a:off x="685800" y="685800"/>
            <a:ext cx="5486400" cy="3429000"/>
          </a:xfrm>
          <a:ln/>
        </p:spPr>
      </p:sp>
      <p:sp>
        <p:nvSpPr>
          <p:cNvPr id="178179" name="Notes Placeholder 2"/>
          <p:cNvSpPr>
            <a:spLocks noGrp="1"/>
          </p:cNvSpPr>
          <p:nvPr>
            <p:ph type="body" idx="1"/>
          </p:nvPr>
        </p:nvSpPr>
        <p:spPr>
          <a:noFill/>
          <a:ln/>
        </p:spPr>
        <p:txBody>
          <a:bodyPr/>
          <a:lstStyle/>
          <a:p>
            <a:br>
              <a:rPr lang="en-US">
                <a:latin typeface="Times New Roman" charset="0"/>
                <a:ea typeface="ＭＳ Ｐゴシック" charset="-128"/>
                <a:cs typeface="ＭＳ Ｐゴシック" charset="-128"/>
              </a:rPr>
            </a:br>
            <a:r>
              <a:rPr lang="en-US">
                <a:latin typeface="Times New Roman" charset="0"/>
                <a:ea typeface="ＭＳ Ｐゴシック" charset="-128"/>
                <a:cs typeface="ＭＳ Ｐゴシック" charset="-128"/>
              </a:rPr>
              <a:t>We all have our theories of the origin of this mess. And we may also differ in the way we would like to see the solutions. But we all agree on one thing– it is the incerconnectedness of the system that is at the heart to wash away the problem with a single instruction.</a:t>
            </a:r>
          </a:p>
          <a:p>
            <a:endParaRPr lang="en-US">
              <a:latin typeface="Times New Roman" charset="0"/>
              <a:ea typeface="ＭＳ Ｐゴシック" charset="-128"/>
              <a:cs typeface="ＭＳ Ｐゴシック" charset="-128"/>
            </a:endParaRPr>
          </a:p>
          <a:p>
            <a:endParaRPr lang="en-US">
              <a:latin typeface="Times New Roman" charset="0"/>
              <a:ea typeface="ＭＳ Ｐゴシック" charset="-128"/>
              <a:cs typeface="ＭＳ Ｐゴシック" charset="-128"/>
            </a:endParaRPr>
          </a:p>
        </p:txBody>
      </p:sp>
      <p:sp>
        <p:nvSpPr>
          <p:cNvPr id="178180" name="Slide Number Placeholder 3"/>
          <p:cNvSpPr>
            <a:spLocks noGrp="1"/>
          </p:cNvSpPr>
          <p:nvPr>
            <p:ph type="sldNum" sz="quarter" idx="5"/>
          </p:nvPr>
        </p:nvSpPr>
        <p:spPr>
          <a:noFill/>
        </p:spPr>
        <p:txBody>
          <a:bodyPr/>
          <a:lstStyle/>
          <a:p>
            <a:fld id="{7A908E00-6592-2642-B910-4C1491EDF6D1}" type="slidenum">
              <a:rPr lang="en-US">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59658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adjacency matrix of the yeast protein-protein interaction network, consisting of 2,018 nodes, each representing a yeast protein (Table 2.1).</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A dot is placed on each spot of the adjacent matrix for which </a:t>
            </a:r>
            <a:r>
              <a:rPr lang="en-US" sz="1200" i="1" kern="1200" dirty="0" err="1">
                <a:solidFill>
                  <a:schemeClr val="tx1"/>
                </a:solidFill>
                <a:latin typeface="+mn-lt"/>
                <a:ea typeface="+mn-ea"/>
                <a:cs typeface="+mn-cs"/>
              </a:rPr>
              <a:t>Aij</a:t>
            </a:r>
            <a:r>
              <a:rPr lang="en-US" sz="1200" i="1" kern="1200" dirty="0">
                <a:solidFill>
                  <a:schemeClr val="tx1"/>
                </a:solidFill>
                <a:latin typeface="+mn-lt"/>
                <a:ea typeface="+mn-ea"/>
                <a:cs typeface="+mn-cs"/>
              </a:rPr>
              <a:t> = 1</a:t>
            </a:r>
            <a:r>
              <a:rPr lang="en-US" sz="1200" kern="1200" dirty="0">
                <a:solidFill>
                  <a:schemeClr val="tx1"/>
                </a:solidFill>
                <a:latin typeface="+mn-lt"/>
                <a:ea typeface="+mn-ea"/>
                <a:cs typeface="+mn-cs"/>
              </a:rPr>
              <a:t>, indicating the presence of an interaction. There are no dots for </a:t>
            </a:r>
            <a:r>
              <a:rPr lang="en-US" sz="1200" i="1" kern="1200" dirty="0" err="1">
                <a:solidFill>
                  <a:schemeClr val="tx1"/>
                </a:solidFill>
                <a:latin typeface="+mn-lt"/>
                <a:ea typeface="+mn-ea"/>
                <a:cs typeface="+mn-cs"/>
              </a:rPr>
              <a:t>Aij</a:t>
            </a:r>
            <a:r>
              <a:rPr lang="en-US" sz="1200" i="1" kern="1200" dirty="0">
                <a:solidFill>
                  <a:schemeClr val="tx1"/>
                </a:solidFill>
                <a:latin typeface="+mn-lt"/>
                <a:ea typeface="+mn-ea"/>
                <a:cs typeface="+mn-cs"/>
              </a:rPr>
              <a:t> = 0</a:t>
            </a:r>
            <a:r>
              <a:rPr lang="en-US" sz="1200" kern="1200" dirty="0">
                <a:solidFill>
                  <a:schemeClr val="tx1"/>
                </a:solidFill>
                <a:latin typeface="+mn-lt"/>
                <a:ea typeface="+mn-ea"/>
                <a:cs typeface="+mn-cs"/>
              </a:rPr>
              <a:t>. The small fraction of dots underlines the sparse nature of the protein-protein interaction network. </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35</a:t>
            </a:fld>
            <a:endParaRPr lang="en-US"/>
          </a:p>
        </p:txBody>
      </p:sp>
    </p:spTree>
    <p:extLst>
      <p:ext uri="{BB962C8B-B14F-4D97-AF65-F5344CB8AC3E}">
        <p14:creationId xmlns:p14="http://schemas.microsoft.com/office/powerpoint/2010/main" val="148551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a:t>
            </a:r>
            <a:r>
              <a:rPr lang="en-US" dirty="0" err="1"/>
              <a:t>L_{max</a:t>
            </a:r>
            <a:r>
              <a:rPr lang="en-US" dirty="0"/>
              <a:t>}=45$ different possible connections that these members can make to each other. If the network doubles in size to $N=20$, the number of connections doesn't merely double but roughly quadruples to 190, an effect often called "network effect" or "network externality" in economics. </a:t>
            </a:r>
          </a:p>
          <a:p>
            <a:endParaRPr lang="en-US" dirty="0"/>
          </a:p>
          <a:p>
            <a:r>
              <a:rPr lang="en-US" dirty="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p>
          <a:p>
            <a:endParaRPr lang="en-US" dirty="0"/>
          </a:p>
          <a:p>
            <a:r>
              <a:rPr lang="en-US" dirty="0"/>
              <a:t>Metcalfe's law imagines that networks are complete graphs. It is based on Eq. (\</a:t>
            </a:r>
            <a:r>
              <a:rPr lang="en-US" dirty="0" err="1"/>
              <a:t>ref{EQ</a:t>
            </a:r>
            <a:r>
              <a:rPr lang="en-US" dirty="0"/>
              <a:t>-L-Max}), indicating that if all links of communication network with $N$ nodes are equally valuable, the total value of the network is proportional to $N(N-1)/2$, that is, roughly, $N^2$. </a:t>
            </a:r>
          </a:p>
          <a:p>
            <a:r>
              <a:rPr lang="en-US" dirty="0"/>
              <a:t> </a:t>
            </a:r>
          </a:p>
          <a:p>
            <a:r>
              <a:rPr lang="en-US" dirty="0"/>
              <a:t>There are two fundamental problems with Metcalfe's law: </a:t>
            </a:r>
          </a:p>
          <a:p>
            <a:r>
              <a:rPr lang="en-US" dirty="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p>
          <a:p>
            <a:r>
              <a:rPr lang="en-US" dirty="0"/>
              <a:t>	Not all links are of equal value. Some links are used heavily while the vast majority of links are 'weak', i.e. they are rarely utilized.</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36</a:t>
            </a:fld>
            <a:endParaRPr lang="en-US"/>
          </a:p>
        </p:txBody>
      </p:sp>
    </p:spTree>
    <p:extLst>
      <p:ext uri="{BB962C8B-B14F-4D97-AF65-F5344CB8AC3E}">
        <p14:creationId xmlns:p14="http://schemas.microsoft.com/office/powerpoint/2010/main" val="1650994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a:t>
            </a:r>
            <a:r>
              <a:rPr lang="en-US" dirty="0" err="1"/>
              <a:t>L_{max</a:t>
            </a:r>
            <a:r>
              <a:rPr lang="en-US" dirty="0"/>
              <a:t>}=45$ different possible connections that these members can make to each other. If the network doubles in size to $N=20$, the number of connections doesn't merely double but roughly quadruples to 190, an effect often called "network effect" or "network externality" in economics. </a:t>
            </a:r>
          </a:p>
          <a:p>
            <a:endParaRPr lang="en-US" dirty="0"/>
          </a:p>
          <a:p>
            <a:r>
              <a:rPr lang="en-US" dirty="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p>
          <a:p>
            <a:endParaRPr lang="en-US" dirty="0"/>
          </a:p>
          <a:p>
            <a:r>
              <a:rPr lang="en-US" dirty="0"/>
              <a:t>Metcalfe's law imagines that networks are complete graphs. It is based on Eq. (\</a:t>
            </a:r>
            <a:r>
              <a:rPr lang="en-US" dirty="0" err="1"/>
              <a:t>ref{EQ</a:t>
            </a:r>
            <a:r>
              <a:rPr lang="en-US" dirty="0"/>
              <a:t>-L-Max}), indicating that if all links of communication network with $N$ nodes are equally valuable, the total value of the network is proportional to $N(N-1)/2$, that is, roughly, $N^2$. </a:t>
            </a:r>
          </a:p>
          <a:p>
            <a:r>
              <a:rPr lang="en-US" dirty="0"/>
              <a:t> </a:t>
            </a:r>
          </a:p>
          <a:p>
            <a:r>
              <a:rPr lang="en-US" dirty="0"/>
              <a:t>There are two fundamental problems with Metcalfe's law: </a:t>
            </a:r>
          </a:p>
          <a:p>
            <a:r>
              <a:rPr lang="en-US" dirty="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p>
          <a:p>
            <a:r>
              <a:rPr lang="en-US" dirty="0"/>
              <a:t>	Not all links are of equal value. Some links are used heavily while the vast majority of links are 'weak', i.e. they are rarely utilized.</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39</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phone is useless as a communication device if con not call any user with a valid number. Similarly, the Internet is useless as a communication system if you cannot send a message to any other user that has access to it. From a network perspective this means that that the technology behind the phone must be able to establish a path between your device and the device you are calling and that there needs to exist a path on the internet between any two computers with Internet access. </a:t>
            </a:r>
          </a:p>
          <a:p>
            <a:r>
              <a:rPr lang="en-US" dirty="0"/>
              <a:t>This is </a:t>
            </a:r>
            <a:r>
              <a:rPr lang="en-US" dirty="0" err="1"/>
              <a:t>infact</a:t>
            </a:r>
            <a:r>
              <a:rPr lang="en-US" dirty="0"/>
              <a:t> the key utility of most networks: they connect the system's components. This does not require a direct link between any two nodes, but only the existence of a path between them. These paths play an essential role in most network effects and the essence of a network is to guarantee connectedness. In this section we discuss the graph theoretic formulation of the connectedness problem.</a:t>
            </a:r>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62</a:t>
            </a:fld>
            <a:endParaRPr lang="en-US"/>
          </a:p>
        </p:txBody>
      </p:sp>
    </p:spTree>
    <p:extLst>
      <p:ext uri="{BB962C8B-B14F-4D97-AF65-F5344CB8AC3E}">
        <p14:creationId xmlns:p14="http://schemas.microsoft.com/office/powerpoint/2010/main" val="1518260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73</a:t>
            </a:fld>
            <a:endParaRPr lang="en-US"/>
          </a:p>
        </p:txBody>
      </p:sp>
    </p:spTree>
    <p:extLst>
      <p:ext uri="{BB962C8B-B14F-4D97-AF65-F5344CB8AC3E}">
        <p14:creationId xmlns:p14="http://schemas.microsoft.com/office/powerpoint/2010/main" val="1848096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74</a:t>
            </a:fld>
            <a:endParaRPr lang="en-US"/>
          </a:p>
        </p:txBody>
      </p:sp>
    </p:spTree>
    <p:extLst>
      <p:ext uri="{BB962C8B-B14F-4D97-AF65-F5344CB8AC3E}">
        <p14:creationId xmlns:p14="http://schemas.microsoft.com/office/powerpoint/2010/main" val="1281944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p:cNvSpPr>
          <p:nvPr>
            <p:ph type="sldImg"/>
          </p:nvPr>
        </p:nvSpPr>
        <p:spPr>
          <a:ln/>
        </p:spPr>
      </p:sp>
      <p:sp>
        <p:nvSpPr>
          <p:cNvPr id="252931" name="Notes Placeholder 2"/>
          <p:cNvSpPr>
            <a:spLocks noGrp="1"/>
          </p:cNvSpPr>
          <p:nvPr>
            <p:ph type="body" idx="1"/>
          </p:nvPr>
        </p:nvSpPr>
        <p:spPr>
          <a:noFill/>
          <a:ln/>
        </p:spPr>
        <p:txBody>
          <a:bodyPr/>
          <a:lstStyle/>
          <a:p>
            <a:endParaRPr lang="hu-HU">
              <a:latin typeface="Times New Roman" pitchFamily="-84" charset="0"/>
              <a:ea typeface="ＭＳ Ｐゴシック" charset="0"/>
              <a:cs typeface="ＭＳ Ｐゴシック" charset="0"/>
            </a:endParaRPr>
          </a:p>
        </p:txBody>
      </p:sp>
      <p:sp>
        <p:nvSpPr>
          <p:cNvPr id="252932" name="Slide Number Placeholder 3"/>
          <p:cNvSpPr>
            <a:spLocks noGrp="1"/>
          </p:cNvSpPr>
          <p:nvPr>
            <p:ph type="sldNum" sz="quarter" idx="5"/>
          </p:nvPr>
        </p:nvSpPr>
        <p:spPr>
          <a:noFill/>
        </p:spPr>
        <p:txBody>
          <a:bodyPr/>
          <a:lstStyle/>
          <a:p>
            <a:fld id="{B04DEA7A-455A-E243-80ED-34E06DD67C1D}" type="slidenum">
              <a:rPr lang="en-US" smtClean="0">
                <a:latin typeface="Times New Roman" pitchFamily="-84" charset="0"/>
                <a:ea typeface="Gulim" pitchFamily="34" charset="-128"/>
                <a:cs typeface="Gulim" pitchFamily="34" charset="-128"/>
              </a:rPr>
              <a:pPr/>
              <a:t>77</a:t>
            </a:fld>
            <a:endParaRPr lang="en-US">
              <a:latin typeface="Times New Roman" pitchFamily="-84" charset="0"/>
              <a:ea typeface="Gulim" pitchFamily="34" charset="-128"/>
              <a:cs typeface="Gulim" pitchFamily="34" charset="-128"/>
            </a:endParaRPr>
          </a:p>
        </p:txBody>
      </p:sp>
    </p:spTree>
    <p:extLst>
      <p:ext uri="{BB962C8B-B14F-4D97-AF65-F5344CB8AC3E}">
        <p14:creationId xmlns:p14="http://schemas.microsoft.com/office/powerpoint/2010/main" val="73019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 us discuss some of characteristics of this network, relying on the quantities we introduced so far. The undirected network has $N=2,018$ proteins as nodes  and $L=2,930$ binding interactions as links. </a:t>
            </a:r>
          </a:p>
          <a:p>
            <a:r>
              <a:rPr lang="en-US" dirty="0"/>
              <a:t>Hence the average degree is $2.90$, suggesting that a typical protein interacts with approximately three other proteins. Yet, this number is somewhat misleading.</a:t>
            </a:r>
          </a:p>
          <a:p>
            <a:endParaRPr lang="en-US" dirty="0"/>
          </a:p>
          <a:p>
            <a:endParaRPr lang="en-US" dirty="0"/>
          </a:p>
          <a:p>
            <a:r>
              <a:rPr lang="en-US" dirty="0"/>
              <a:t>The breath first search algorithm will also convince us that the protein interaction network is not connected,  but consists of 185 components, shown as isolated clusters in Fig. \</a:t>
            </a:r>
            <a:r>
              <a:rPr lang="en-US" dirty="0" err="1"/>
              <a:t>ref{F-G-PPI-Overall}a</a:t>
            </a:r>
            <a:r>
              <a:rPr lang="en-US" dirty="0"/>
              <a:t>. The largest, called the giant component, contains 1,647 of the 2,018 nodes; all other components are tiny compared to it. As we will see in the coming chapters, such fragmentation is common in model networks.</a:t>
            </a:r>
          </a:p>
          <a:p>
            <a:endParaRPr lang="en-US" dirty="0"/>
          </a:p>
          <a:p>
            <a:r>
              <a:rPr lang="en-US" dirty="0"/>
              <a:t>Finally, a visual inspection reveals an interesting pattern: hubs have a tendency to connect to small nodes, giving the network a hub and spoke character. This is a consequence of \</a:t>
            </a:r>
            <a:r>
              <a:rPr lang="en-US" dirty="0" err="1"/>
              <a:t>textit{degree</a:t>
            </a:r>
            <a:r>
              <a:rPr lang="en-US" dirty="0"/>
              <a:t> correlations}, reflecting the {\it </a:t>
            </a:r>
            <a:r>
              <a:rPr lang="en-US" dirty="0" err="1"/>
              <a:t>dissasortative</a:t>
            </a:r>
            <a:r>
              <a:rPr lang="en-US" dirty="0"/>
              <a:t> } nature of the protein interaction network. Degree correlations influence a number of network characteristics, from the spread of ideas and viruses in social networks to the number of driver nodes needed to control a network.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79</a:t>
            </a:fld>
            <a:endParaRPr lang="en-US"/>
          </a:p>
        </p:txBody>
      </p:sp>
    </p:spTree>
    <p:extLst>
      <p:ext uri="{BB962C8B-B14F-4D97-AF65-F5344CB8AC3E}">
        <p14:creationId xmlns:p14="http://schemas.microsoft.com/office/powerpoint/2010/main" val="1221389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 us discuss some of characteristics of this network, relying on the quantities we introduced so far. The undirected network has $N=2,018$ proteins as nodes  and $L=2,930$ binding interactions as links. </a:t>
            </a:r>
          </a:p>
          <a:p>
            <a:r>
              <a:rPr lang="en-US" dirty="0"/>
              <a:t>Hence the average degree is $2.90$, suggesting that a typical protein interacts with approximately three other proteins. Yet, this number is somewhat misleading.</a:t>
            </a:r>
          </a:p>
          <a:p>
            <a:endParaRPr lang="en-US" dirty="0"/>
          </a:p>
          <a:p>
            <a:endParaRPr lang="en-US" dirty="0"/>
          </a:p>
          <a:p>
            <a:r>
              <a:rPr lang="en-US" dirty="0"/>
              <a:t>The breath first search algorithm will also convince us that the protein interaction network is not connected,  but consists of 185 components, shown as isolated clusters in Fig. \</a:t>
            </a:r>
            <a:r>
              <a:rPr lang="en-US" dirty="0" err="1"/>
              <a:t>ref{F-G-PPI-Overall}a</a:t>
            </a:r>
            <a:r>
              <a:rPr lang="en-US" dirty="0"/>
              <a:t>. The largest, called the giant component, contains 1,647 of the 2,018 nodes; all other components are tiny compared to it. As we will see in the coming chapters, such fragmentation is common in model networks.</a:t>
            </a:r>
          </a:p>
          <a:p>
            <a:endParaRPr lang="en-US" dirty="0"/>
          </a:p>
          <a:p>
            <a:r>
              <a:rPr lang="en-US" dirty="0"/>
              <a:t>Finally, a visual inspection reveals an interesting pattern: hubs have a tendency to connect to small nodes, giving the network a hub and spoke character. This is a consequence of \</a:t>
            </a:r>
            <a:r>
              <a:rPr lang="en-US" dirty="0" err="1"/>
              <a:t>textit{degree</a:t>
            </a:r>
            <a:r>
              <a:rPr lang="en-US" dirty="0"/>
              <a:t> correlations}, reflecting the {\it </a:t>
            </a:r>
            <a:r>
              <a:rPr lang="en-US" dirty="0" err="1"/>
              <a:t>dissasortative</a:t>
            </a:r>
            <a:r>
              <a:rPr lang="en-US" dirty="0"/>
              <a:t> } nature of the protein interaction network. Degree correlations influence a number of network characteristics, from the spread of ideas and viruses in social networks to the number of driver nodes needed to control a network.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80</a:t>
            </a:fld>
            <a:endParaRPr lang="en-US"/>
          </a:p>
        </p:txBody>
      </p:sp>
    </p:spTree>
    <p:extLst>
      <p:ext uri="{BB962C8B-B14F-4D97-AF65-F5344CB8AC3E}">
        <p14:creationId xmlns:p14="http://schemas.microsoft.com/office/powerpoint/2010/main" val="117300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dirty="0"/>
          </a:p>
          <a:p>
            <a:r>
              <a:rPr lang="en-US" dirty="0"/>
              <a:t> Indeed, the degree distribution $</a:t>
            </a:r>
            <a:r>
              <a:rPr lang="en-US" dirty="0" err="1"/>
              <a:t>p_k</a:t>
            </a:r>
            <a:r>
              <a:rPr lang="en-US" dirty="0"/>
              <a:t>$ shown in Fig. \</a:t>
            </a:r>
            <a:r>
              <a:rPr lang="en-US" dirty="0" err="1"/>
              <a:t>ref{F-G-PPI-Overall}b</a:t>
            </a:r>
            <a:r>
              <a:rPr lang="en-US" dirty="0"/>
              <a:t> indicates that the vast majority of nodes have only a few links. To be precise, in this network 69% of nodes have fewer than three links, i.e. for these $</a:t>
            </a:r>
            <a:r>
              <a:rPr lang="en-US" dirty="0" err="1"/>
              <a:t>k</a:t>
            </a:r>
            <a:r>
              <a:rPr lang="en-US" dirty="0"/>
              <a:t> &lt; \</a:t>
            </a:r>
            <a:r>
              <a:rPr lang="en-US" dirty="0" err="1"/>
              <a:t>langle</a:t>
            </a:r>
            <a:r>
              <a:rPr lang="en-US" dirty="0"/>
              <a:t> </a:t>
            </a:r>
            <a:r>
              <a:rPr lang="en-US" dirty="0" err="1"/>
              <a:t>k</a:t>
            </a:r>
            <a:r>
              <a:rPr lang="en-US" dirty="0"/>
              <a:t> \</a:t>
            </a:r>
            <a:r>
              <a:rPr lang="en-US" dirty="0" err="1"/>
              <a:t>rangle</a:t>
            </a:r>
            <a:r>
              <a:rPr lang="en-US" dirty="0"/>
              <a:t>$. They coexist with a few highly connected nodes, or hubs, the largest having as many as 91 links. Such wide differences in node degrees is a consequence of the network's {\it scale-free property}, a property encountered in many real networks. We will see that the shape of the degree distribution determines a wide range of network properties, from a network's robustness to node failures to the spread of viruses. </a:t>
            </a:r>
          </a:p>
          <a:p>
            <a:endParaRPr lang="en-US" dirty="0"/>
          </a:p>
          <a:p>
            <a:r>
              <a:rPr lang="en-US" dirty="0"/>
              <a:t>If we use the  breath-first-search algorithm, we can determine the network's diameter, finding  $</a:t>
            </a:r>
            <a:r>
              <a:rPr lang="en-US" dirty="0" err="1"/>
              <a:t>d_{max</a:t>
            </a:r>
            <a:r>
              <a:rPr lang="en-US" dirty="0"/>
              <a:t>}=14$. We might be tempted to expect wide variations in $</a:t>
            </a:r>
            <a:r>
              <a:rPr lang="en-US" dirty="0" err="1"/>
              <a:t>d</a:t>
            </a:r>
            <a:r>
              <a:rPr lang="en-US" dirty="0"/>
              <a:t>$, as some nodes are close to each other, others, however, maybe quite far. The distance distribution (Fig. \</a:t>
            </a:r>
            <a:r>
              <a:rPr lang="en-US" dirty="0" err="1"/>
              <a:t>ref{F-G-PPI-Overall}c</a:t>
            </a:r>
            <a:r>
              <a:rPr lang="en-US" dirty="0"/>
              <a:t>), indicates otherwise: $</a:t>
            </a:r>
            <a:r>
              <a:rPr lang="en-US" dirty="0" err="1"/>
              <a:t>p_d</a:t>
            </a:r>
            <a:r>
              <a:rPr lang="en-US" dirty="0"/>
              <a:t>$ has a prominent peak around $\</a:t>
            </a:r>
            <a:r>
              <a:rPr lang="en-US" dirty="0" err="1"/>
              <a:t>langle</a:t>
            </a:r>
            <a:r>
              <a:rPr lang="en-US" dirty="0"/>
              <a:t> </a:t>
            </a:r>
            <a:r>
              <a:rPr lang="en-US" dirty="0" err="1"/>
              <a:t>d</a:t>
            </a:r>
            <a:r>
              <a:rPr lang="en-US" dirty="0"/>
              <a:t> \</a:t>
            </a:r>
            <a:r>
              <a:rPr lang="en-US" dirty="0" err="1"/>
              <a:t>rangle</a:t>
            </a:r>
            <a:r>
              <a:rPr lang="en-US" dirty="0"/>
              <a:t>=5.61$, indicating that most distances are rather short, being in the vicinity of $\</a:t>
            </a:r>
            <a:r>
              <a:rPr lang="en-US" dirty="0" err="1"/>
              <a:t>langle</a:t>
            </a:r>
            <a:r>
              <a:rPr lang="en-US" dirty="0"/>
              <a:t> </a:t>
            </a:r>
            <a:r>
              <a:rPr lang="en-US" dirty="0" err="1"/>
              <a:t>d</a:t>
            </a:r>
            <a:r>
              <a:rPr lang="en-US" dirty="0"/>
              <a:t> \</a:t>
            </a:r>
            <a:r>
              <a:rPr lang="en-US" dirty="0" err="1"/>
              <a:t>rangle</a:t>
            </a:r>
            <a:r>
              <a:rPr lang="en-US" dirty="0"/>
              <a:t>$. Also, $</a:t>
            </a:r>
            <a:r>
              <a:rPr lang="en-US" dirty="0" err="1"/>
              <a:t>p_d</a:t>
            </a:r>
            <a:r>
              <a:rPr lang="en-US" dirty="0"/>
              <a:t>$ decays fast for large $\</a:t>
            </a:r>
            <a:r>
              <a:rPr lang="en-US" dirty="0" err="1"/>
              <a:t>langle</a:t>
            </a:r>
            <a:r>
              <a:rPr lang="en-US" dirty="0"/>
              <a:t> </a:t>
            </a:r>
            <a:r>
              <a:rPr lang="en-US" dirty="0" err="1"/>
              <a:t>d</a:t>
            </a:r>
            <a:r>
              <a:rPr lang="en-US" dirty="0"/>
              <a:t> \</a:t>
            </a:r>
            <a:r>
              <a:rPr lang="en-US" dirty="0" err="1"/>
              <a:t>rangle</a:t>
            </a:r>
            <a:r>
              <a:rPr lang="en-US" dirty="0"/>
              <a:t>$, suggesting that large distances are essentially absent. These are manifestations of the {\it small world property}, another common feature of real networks, indicating that most nodes are close to each other.  </a:t>
            </a:r>
          </a:p>
          <a:p>
            <a:endParaRPr lang="en-US" dirty="0"/>
          </a:p>
          <a:p>
            <a:r>
              <a:rPr lang="en-US" dirty="0"/>
              <a:t>The breath first search algorithm will also convince us that the protein interaction network is not connected,  but consists of 185 components, shown as isolated clusters in Fig. \</a:t>
            </a:r>
            <a:r>
              <a:rPr lang="en-US" dirty="0" err="1"/>
              <a:t>ref{F-G-PPI-Overall}a</a:t>
            </a:r>
            <a:r>
              <a:rPr lang="en-US" dirty="0"/>
              <a:t>. The largest, called the giant component, contains 1,647 of the 2,018 nodes; all other components are tiny compared to it. As we will see in the coming chapters, such fragmentation is common in model networks.</a:t>
            </a:r>
          </a:p>
          <a:p>
            <a:endParaRPr lang="en-US" dirty="0"/>
          </a:p>
          <a:p>
            <a:r>
              <a:rPr lang="en-US" dirty="0"/>
              <a:t>The average clustering coefficient of the network is $\</a:t>
            </a:r>
            <a:r>
              <a:rPr lang="en-US" dirty="0" err="1"/>
              <a:t>langle</a:t>
            </a:r>
            <a:r>
              <a:rPr lang="en-US" dirty="0"/>
              <a:t> C \</a:t>
            </a:r>
            <a:r>
              <a:rPr lang="en-US" dirty="0" err="1"/>
              <a:t>rangle</a:t>
            </a:r>
            <a:r>
              <a:rPr lang="en-US" dirty="0"/>
              <a:t>=0.12$, which, as we will come to appreciate, is rather large, indicating a significant degree of local clustering in the network. A further caveat is provided by the dependence of the clustering coefficient on the node's degree, or the $</a:t>
            </a:r>
            <a:r>
              <a:rPr lang="en-US" dirty="0" err="1"/>
              <a:t>C(k</a:t>
            </a:r>
            <a:r>
              <a:rPr lang="en-US" dirty="0"/>
              <a:t>)$ function (Fig. \</a:t>
            </a:r>
            <a:r>
              <a:rPr lang="en-US" dirty="0" err="1"/>
              <a:t>ref{F-G-PPI-Overall}d</a:t>
            </a:r>
            <a:r>
              <a:rPr lang="en-US" dirty="0"/>
              <a:t>),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p>
          <a:p>
            <a:endParaRPr lang="en-US" dirty="0"/>
          </a:p>
          <a:p>
            <a:r>
              <a:rPr lang="en-US" dirty="0"/>
              <a:t>Finally, a visual inspection reveals an interesting pattern: hubs have a tendency to connect to small nodes, giving the network a hub and spoke character. This is a consequence of \</a:t>
            </a:r>
            <a:r>
              <a:rPr lang="en-US" dirty="0" err="1"/>
              <a:t>textit{degree</a:t>
            </a:r>
            <a:r>
              <a:rPr lang="en-US" dirty="0"/>
              <a:t> correlations}, reflecting the {\it </a:t>
            </a:r>
            <a:r>
              <a:rPr lang="en-US" dirty="0" err="1"/>
              <a:t>dissasortative</a:t>
            </a:r>
            <a:r>
              <a:rPr lang="en-US" dirty="0"/>
              <a:t> } nature of the protein interaction network. Degree correlations influence a number of network characteristics, from the spread of ideas and viruses in social networks to the number of driver nodes needed to control a network. </a:t>
            </a:r>
          </a:p>
          <a:p>
            <a:endParaRPr lang="en-US" dirty="0"/>
          </a:p>
          <a:p>
            <a:r>
              <a:rPr lang="en-US" dirty="0"/>
              <a:t>Taken together, Fig. \</a:t>
            </a:r>
            <a:r>
              <a:rPr lang="en-US" dirty="0" err="1"/>
              <a:t>ref{F</a:t>
            </a:r>
            <a:r>
              <a:rPr lang="en-US" dirty="0"/>
              <a:t>-G-PPI-Overall}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81</a:t>
            </a:fld>
            <a:endParaRPr lang="en-US"/>
          </a:p>
        </p:txBody>
      </p:sp>
    </p:spTree>
    <p:extLst>
      <p:ext uri="{BB962C8B-B14F-4D97-AF65-F5344CB8AC3E}">
        <p14:creationId xmlns:p14="http://schemas.microsoft.com/office/powerpoint/2010/main" val="1142930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Few research fields can trace their roots to a single moment and place in history. Graph theory, the mathematical scaffold behind network science, can. Its roots go back to 1736 to Konigsberg, a thriving merchant city in Eastern Prussia. Its busy fleet of ships and the trade they brought allowed city officials to build </a:t>
            </a:r>
            <a:r>
              <a:rPr lang="en-US" sz="1200" b="1" kern="1200" dirty="0">
                <a:solidFill>
                  <a:schemeClr val="tx1"/>
                </a:solidFill>
                <a:latin typeface="+mn-lt"/>
                <a:ea typeface="+mn-ea"/>
                <a:cs typeface="+mn-cs"/>
              </a:rPr>
              <a:t>seven bridges </a:t>
            </a:r>
            <a:r>
              <a:rPr lang="en-US" sz="1200" kern="1200" dirty="0">
                <a:solidFill>
                  <a:schemeClr val="tx1"/>
                </a:solidFill>
                <a:latin typeface="+mn-lt"/>
                <a:ea typeface="+mn-ea"/>
                <a:cs typeface="+mn-cs"/>
              </a:rPr>
              <a:t>across the river </a:t>
            </a:r>
            <a:r>
              <a:rPr lang="en-US" sz="1200" b="1" kern="1200" dirty="0" err="1">
                <a:solidFill>
                  <a:schemeClr val="tx1"/>
                </a:solidFill>
                <a:latin typeface="+mn-lt"/>
                <a:ea typeface="+mn-ea"/>
                <a:cs typeface="+mn-cs"/>
              </a:rPr>
              <a:t>Pregel</a:t>
            </a:r>
            <a:r>
              <a:rPr lang="en-US" sz="1200" kern="1200" dirty="0">
                <a:solidFill>
                  <a:schemeClr val="tx1"/>
                </a:solidFill>
                <a:latin typeface="+mn-lt"/>
                <a:ea typeface="+mn-ea"/>
                <a:cs typeface="+mn-cs"/>
              </a:rPr>
              <a:t> that surrounded the town. </a:t>
            </a:r>
            <a:r>
              <a:rPr lang="en-US" sz="1200" b="1" kern="1200" dirty="0">
                <a:solidFill>
                  <a:schemeClr val="tx1"/>
                </a:solidFill>
                <a:latin typeface="+mn-lt"/>
                <a:ea typeface="+mn-ea"/>
                <a:cs typeface="+mn-cs"/>
              </a:rPr>
              <a:t>Five of these connected the elegant island </a:t>
            </a:r>
            <a:r>
              <a:rPr lang="en-US" sz="1200" b="1" kern="1200" dirty="0" err="1">
                <a:solidFill>
                  <a:schemeClr val="tx1"/>
                </a:solidFill>
                <a:latin typeface="+mn-lt"/>
                <a:ea typeface="+mn-ea"/>
                <a:cs typeface="+mn-cs"/>
              </a:rPr>
              <a:t>Kneiphof</a:t>
            </a:r>
            <a:r>
              <a:rPr lang="en-US" sz="1200" kern="1200" dirty="0">
                <a:solidFill>
                  <a:schemeClr val="tx1"/>
                </a:solidFill>
                <a:latin typeface="+mn-lt"/>
                <a:ea typeface="+mn-ea"/>
                <a:cs typeface="+mn-cs"/>
              </a:rPr>
              <a:t>, caught between the two branches of the </a:t>
            </a:r>
            <a:r>
              <a:rPr lang="en-US" sz="1200" kern="1200" dirty="0" err="1">
                <a:solidFill>
                  <a:schemeClr val="tx1"/>
                </a:solidFill>
                <a:latin typeface="+mn-lt"/>
                <a:ea typeface="+mn-ea"/>
                <a:cs typeface="+mn-cs"/>
              </a:rPr>
              <a:t>Pregel</a:t>
            </a:r>
            <a:r>
              <a:rPr lang="en-US" sz="1200" kern="1200" dirty="0">
                <a:solidFill>
                  <a:schemeClr val="tx1"/>
                </a:solidFill>
                <a:latin typeface="+mn-lt"/>
                <a:ea typeface="+mn-ea"/>
                <a:cs typeface="+mn-cs"/>
              </a:rPr>
              <a:t>, to the mainland;</a:t>
            </a:r>
          </a:p>
          <a:p>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two crossed the two branches of the river</a:t>
            </a:r>
            <a:r>
              <a:rPr lang="en-US" sz="1200" kern="1200" dirty="0">
                <a:solidFill>
                  <a:schemeClr val="tx1"/>
                </a:solidFill>
                <a:latin typeface="+mn-lt"/>
                <a:ea typeface="+mn-ea"/>
                <a:cs typeface="+mn-cs"/>
              </a:rPr>
              <a:t>. This peculiar arrangement gave birth to a contemporary puzzle: Can one walk across all seven bridges and never cross the same one twice? Despite many attempts, no one could find such path. The problem remained unsolved until 1736, when Leonard Euler, a Swiss born mathematician, offered a rigorous mathematical proof that such path does not exist.</a:t>
            </a:r>
          </a:p>
        </p:txBody>
      </p:sp>
      <p:sp>
        <p:nvSpPr>
          <p:cNvPr id="4" name="Slide Number Placeholder 3"/>
          <p:cNvSpPr>
            <a:spLocks noGrp="1"/>
          </p:cNvSpPr>
          <p:nvPr>
            <p:ph type="sldNum" sz="quarter" idx="10"/>
          </p:nvPr>
        </p:nvSpPr>
        <p:spPr/>
        <p:txBody>
          <a:bodyPr/>
          <a:lstStyle/>
          <a:p>
            <a:fld id="{0D2A8CFD-7D0E-984D-8B4C-26FF9E5765E5}" type="slidenum">
              <a:rPr lang="en-US" smtClean="0"/>
              <a:pPr/>
              <a:t>3</a:t>
            </a:fld>
            <a:endParaRPr lang="en-US"/>
          </a:p>
        </p:txBody>
      </p:sp>
    </p:spTree>
    <p:extLst>
      <p:ext uri="{BB962C8B-B14F-4D97-AF65-F5344CB8AC3E}">
        <p14:creationId xmlns:p14="http://schemas.microsoft.com/office/powerpoint/2010/main" val="805251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dirty="0"/>
              <a:t>If we use the  breath-first-search algorithm, we can determine the network's diameter, finding  $</a:t>
            </a:r>
            <a:r>
              <a:rPr lang="en-US" dirty="0" err="1"/>
              <a:t>d_{max</a:t>
            </a:r>
            <a:r>
              <a:rPr lang="en-US" dirty="0"/>
              <a:t>}=14$. We might be tempted to expect wide variations in $</a:t>
            </a:r>
            <a:r>
              <a:rPr lang="en-US" dirty="0" err="1"/>
              <a:t>d</a:t>
            </a:r>
            <a:r>
              <a:rPr lang="en-US" dirty="0"/>
              <a:t>$, as some nodes are close to each other, others, however, maybe quite far. The distance distribution (Fig. \</a:t>
            </a:r>
            <a:r>
              <a:rPr lang="en-US" dirty="0" err="1"/>
              <a:t>ref{F-G-PPI-Overall}c</a:t>
            </a:r>
            <a:r>
              <a:rPr lang="en-US" dirty="0"/>
              <a:t>), indicates otherwise: $</a:t>
            </a:r>
            <a:r>
              <a:rPr lang="en-US" dirty="0" err="1"/>
              <a:t>p_d</a:t>
            </a:r>
            <a:r>
              <a:rPr lang="en-US" dirty="0"/>
              <a:t>$ has a prominent peak around $\</a:t>
            </a:r>
            <a:r>
              <a:rPr lang="en-US" dirty="0" err="1"/>
              <a:t>langle</a:t>
            </a:r>
            <a:r>
              <a:rPr lang="en-US" dirty="0"/>
              <a:t> </a:t>
            </a:r>
            <a:r>
              <a:rPr lang="en-US" dirty="0" err="1"/>
              <a:t>d</a:t>
            </a:r>
            <a:r>
              <a:rPr lang="en-US" dirty="0"/>
              <a:t> \</a:t>
            </a:r>
            <a:r>
              <a:rPr lang="en-US" dirty="0" err="1"/>
              <a:t>rangle</a:t>
            </a:r>
            <a:r>
              <a:rPr lang="en-US" dirty="0"/>
              <a:t>=5.61$, indicating that most distances are rather short, being in the vicinity of $\</a:t>
            </a:r>
            <a:r>
              <a:rPr lang="en-US" dirty="0" err="1"/>
              <a:t>langle</a:t>
            </a:r>
            <a:r>
              <a:rPr lang="en-US" dirty="0"/>
              <a:t> </a:t>
            </a:r>
            <a:r>
              <a:rPr lang="en-US" dirty="0" err="1"/>
              <a:t>d</a:t>
            </a:r>
            <a:r>
              <a:rPr lang="en-US" dirty="0"/>
              <a:t> \</a:t>
            </a:r>
            <a:r>
              <a:rPr lang="en-US" dirty="0" err="1"/>
              <a:t>rangle</a:t>
            </a:r>
            <a:r>
              <a:rPr lang="en-US" dirty="0"/>
              <a:t>$. Also, $</a:t>
            </a:r>
            <a:r>
              <a:rPr lang="en-US" dirty="0" err="1"/>
              <a:t>p_d</a:t>
            </a:r>
            <a:r>
              <a:rPr lang="en-US" dirty="0"/>
              <a:t>$ decays fast for large $\</a:t>
            </a:r>
            <a:r>
              <a:rPr lang="en-US" dirty="0" err="1"/>
              <a:t>langle</a:t>
            </a:r>
            <a:r>
              <a:rPr lang="en-US" dirty="0"/>
              <a:t> </a:t>
            </a:r>
            <a:r>
              <a:rPr lang="en-US" dirty="0" err="1"/>
              <a:t>d</a:t>
            </a:r>
            <a:r>
              <a:rPr lang="en-US" dirty="0"/>
              <a:t> \</a:t>
            </a:r>
            <a:r>
              <a:rPr lang="en-US" dirty="0" err="1"/>
              <a:t>rangle</a:t>
            </a:r>
            <a:r>
              <a:rPr lang="en-US" dirty="0"/>
              <a:t>$, suggesting that large distances are essentially absent. These are manifestations of the {\it small world property}, another common feature of real networks, indicating that most nodes are close to each other.  </a:t>
            </a:r>
          </a:p>
          <a:p>
            <a:endParaRPr lang="en-US" dirty="0"/>
          </a:p>
          <a:p>
            <a:r>
              <a:rPr lang="en-US" dirty="0"/>
              <a:t>The breath first search algorithm will also convince us that the protein interaction network is not connected,  but consists of 185 components, shown as isolated clusters in Fig. \</a:t>
            </a:r>
            <a:r>
              <a:rPr lang="en-US" dirty="0" err="1"/>
              <a:t>ref{F-G-PPI-Overall}a</a:t>
            </a:r>
            <a:r>
              <a:rPr lang="en-US" dirty="0"/>
              <a:t>. The largest, called the giant component, contains 1,647 of the 2,018 nodes; all other components are tiny compared to it. As we will see in the coming chapters, such fragmentation is common in model networks.</a:t>
            </a:r>
          </a:p>
          <a:p>
            <a:endParaRPr lang="en-US" dirty="0"/>
          </a:p>
          <a:p>
            <a:r>
              <a:rPr lang="en-US" dirty="0"/>
              <a:t>The average clustering coefficient of the network is $\</a:t>
            </a:r>
            <a:r>
              <a:rPr lang="en-US" dirty="0" err="1"/>
              <a:t>langle</a:t>
            </a:r>
            <a:r>
              <a:rPr lang="en-US" dirty="0"/>
              <a:t> C \</a:t>
            </a:r>
            <a:r>
              <a:rPr lang="en-US" dirty="0" err="1"/>
              <a:t>rangle</a:t>
            </a:r>
            <a:r>
              <a:rPr lang="en-US" dirty="0"/>
              <a:t>=0.12$, which, as we will come to appreciate, is rather large, indicating a significant degree of local clustering in the network. A further caveat is provided by the dependence of the clustering coefficient on the node's degree, or the $</a:t>
            </a:r>
            <a:r>
              <a:rPr lang="en-US" dirty="0" err="1"/>
              <a:t>C(k</a:t>
            </a:r>
            <a:r>
              <a:rPr lang="en-US" dirty="0"/>
              <a:t>)$ function (Fig. \</a:t>
            </a:r>
            <a:r>
              <a:rPr lang="en-US" dirty="0" err="1"/>
              <a:t>ref{F-G-PPI-Overall}d</a:t>
            </a:r>
            <a:r>
              <a:rPr lang="en-US" dirty="0"/>
              <a:t>),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p>
          <a:p>
            <a:endParaRPr lang="en-US" dirty="0"/>
          </a:p>
          <a:p>
            <a:r>
              <a:rPr lang="en-US" dirty="0"/>
              <a:t>Finally, a visual inspection reveals an interesting pattern: hubs have a tendency to connect to small nodes, giving the network a hub and spoke character. This is a consequence of \</a:t>
            </a:r>
            <a:r>
              <a:rPr lang="en-US" dirty="0" err="1"/>
              <a:t>textit{degree</a:t>
            </a:r>
            <a:r>
              <a:rPr lang="en-US" dirty="0"/>
              <a:t> correlations}, reflecting the {\it </a:t>
            </a:r>
            <a:r>
              <a:rPr lang="en-US" dirty="0" err="1"/>
              <a:t>dissasortative</a:t>
            </a:r>
            <a:r>
              <a:rPr lang="en-US" dirty="0"/>
              <a:t> } nature of the protein interaction network. Degree correlations influence a number of network characteristics, from the spread of ideas and viruses in social networks to the number of driver nodes needed to control a network. </a:t>
            </a:r>
          </a:p>
          <a:p>
            <a:endParaRPr lang="en-US" dirty="0"/>
          </a:p>
          <a:p>
            <a:r>
              <a:rPr lang="en-US" dirty="0"/>
              <a:t>Taken together, Fig. \</a:t>
            </a:r>
            <a:r>
              <a:rPr lang="en-US" dirty="0" err="1"/>
              <a:t>ref{F</a:t>
            </a:r>
            <a:r>
              <a:rPr lang="en-US" dirty="0"/>
              <a:t>-G-PPI-Overall}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82</a:t>
            </a:fld>
            <a:endParaRPr lang="en-US"/>
          </a:p>
        </p:txBody>
      </p:sp>
    </p:spTree>
    <p:extLst>
      <p:ext uri="{BB962C8B-B14F-4D97-AF65-F5344CB8AC3E}">
        <p14:creationId xmlns:p14="http://schemas.microsoft.com/office/powerpoint/2010/main" val="2133584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average clustering coefficient of the network is $\</a:t>
            </a:r>
            <a:r>
              <a:rPr lang="en-US" dirty="0" err="1"/>
              <a:t>langle</a:t>
            </a:r>
            <a:r>
              <a:rPr lang="en-US" dirty="0"/>
              <a:t> C \</a:t>
            </a:r>
            <a:r>
              <a:rPr lang="en-US" dirty="0" err="1"/>
              <a:t>rangle</a:t>
            </a:r>
            <a:r>
              <a:rPr lang="en-US" dirty="0"/>
              <a:t>=0.12$, which, as we will come to appreciate, is rather large, indicating a significant degree of local clustering in the network. A further caveat is provided by the dependence of the clustering coefficient on the node's degree, or the $</a:t>
            </a:r>
            <a:r>
              <a:rPr lang="en-US" dirty="0" err="1"/>
              <a:t>C(k</a:t>
            </a:r>
            <a:r>
              <a:rPr lang="en-US" dirty="0"/>
              <a:t>)$ function (Fig. \</a:t>
            </a:r>
            <a:r>
              <a:rPr lang="en-US" dirty="0" err="1"/>
              <a:t>ref{F-G-PPI-Overall}d</a:t>
            </a:r>
            <a:r>
              <a:rPr lang="en-US" dirty="0"/>
              <a:t>),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p>
          <a:p>
            <a:endParaRPr lang="en-US" dirty="0"/>
          </a:p>
          <a:p>
            <a:r>
              <a:rPr lang="en-US" dirty="0"/>
              <a:t>Taken together, Fig. \</a:t>
            </a:r>
            <a:r>
              <a:rPr lang="en-US" dirty="0" err="1"/>
              <a:t>ref{F</a:t>
            </a:r>
            <a:r>
              <a:rPr lang="en-US" dirty="0"/>
              <a:t>-G-PPI-Overall}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83</a:t>
            </a:fld>
            <a:endParaRPr lang="en-US"/>
          </a:p>
        </p:txBody>
      </p:sp>
    </p:spTree>
    <p:extLst>
      <p:ext uri="{BB962C8B-B14F-4D97-AF65-F5344CB8AC3E}">
        <p14:creationId xmlns:p14="http://schemas.microsoft.com/office/powerpoint/2010/main" val="127052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84</a:t>
            </a:fld>
            <a:endParaRPr lang="en-US"/>
          </a:p>
        </p:txBody>
      </p:sp>
    </p:spTree>
    <p:extLst>
      <p:ext uri="{BB962C8B-B14F-4D97-AF65-F5344CB8AC3E}">
        <p14:creationId xmlns:p14="http://schemas.microsoft.com/office/powerpoint/2010/main" val="800066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85</a:t>
            </a:fld>
            <a:endParaRPr lang="en-US"/>
          </a:p>
        </p:txBody>
      </p:sp>
    </p:spTree>
    <p:extLst>
      <p:ext uri="{BB962C8B-B14F-4D97-AF65-F5344CB8AC3E}">
        <p14:creationId xmlns:p14="http://schemas.microsoft.com/office/powerpoint/2010/main" val="1009898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86</a:t>
            </a:fld>
            <a:endParaRPr lang="en-US"/>
          </a:p>
        </p:txBody>
      </p:sp>
    </p:spTree>
    <p:extLst>
      <p:ext uri="{BB962C8B-B14F-4D97-AF65-F5344CB8AC3E}">
        <p14:creationId xmlns:p14="http://schemas.microsoft.com/office/powerpoint/2010/main" val="712665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87</a:t>
            </a:fld>
            <a:endParaRPr lang="en-US"/>
          </a:p>
        </p:txBody>
      </p:sp>
    </p:spTree>
    <p:extLst>
      <p:ext uri="{BB962C8B-B14F-4D97-AF65-F5344CB8AC3E}">
        <p14:creationId xmlns:p14="http://schemas.microsoft.com/office/powerpoint/2010/main" val="1917372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88</a:t>
            </a:fld>
            <a:endParaRPr lang="en-US"/>
          </a:p>
        </p:txBody>
      </p:sp>
    </p:spTree>
    <p:extLst>
      <p:ext uri="{BB962C8B-B14F-4D97-AF65-F5344CB8AC3E}">
        <p14:creationId xmlns:p14="http://schemas.microsoft.com/office/powerpoint/2010/main" val="1475369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89</a:t>
            </a:fld>
            <a:endParaRPr lang="en-US"/>
          </a:p>
        </p:txBody>
      </p:sp>
    </p:spTree>
    <p:extLst>
      <p:ext uri="{BB962C8B-B14F-4D97-AF65-F5344CB8AC3E}">
        <p14:creationId xmlns:p14="http://schemas.microsoft.com/office/powerpoint/2010/main" val="714943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90</a:t>
            </a:fld>
            <a:endParaRPr lang="en-US"/>
          </a:p>
        </p:txBody>
      </p:sp>
    </p:spTree>
    <p:extLst>
      <p:ext uri="{BB962C8B-B14F-4D97-AF65-F5344CB8AC3E}">
        <p14:creationId xmlns:p14="http://schemas.microsoft.com/office/powerpoint/2010/main" val="137249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91</a:t>
            </a:fld>
            <a:endParaRPr lang="en-US"/>
          </a:p>
        </p:txBody>
      </p:sp>
    </p:spTree>
    <p:extLst>
      <p:ext uri="{BB962C8B-B14F-4D97-AF65-F5344CB8AC3E}">
        <p14:creationId xmlns:p14="http://schemas.microsoft.com/office/powerpoint/2010/main" val="4114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mn-lt"/>
                <a:ea typeface="+mn-ea"/>
                <a:cs typeface="+mn-cs"/>
              </a:rPr>
              <a:t>Euler's insight was to represent each of the four land areas separated by the river as nodes, distinguishing them with letters A, B, C, and D. Next he connected with lines each  piece of land that had a bridge between them. He thus built a {graph}, whose {nodes} were the pieces of land and {links} were the bridges. Then Euler made a simple observation: if there is a path crossing all bridges, but never the same bridge twice, then nodes with odd number of links must be either the starting or the end point of this path. Indeed, with an odd number of links you can arrive to a node and have no unused link for you to leave it. Yet, a continuous path that goes through all bridges can have only one starting and one end point. Thus such a path cannot exist on a graph that has more than two nodes with an odd number of links. As the K\"{</a:t>
            </a:r>
            <a:r>
              <a:rPr lang="en-US" sz="1200" kern="1200" dirty="0" err="1">
                <a:solidFill>
                  <a:schemeClr val="tx1"/>
                </a:solidFill>
                <a:latin typeface="+mn-lt"/>
                <a:ea typeface="+mn-ea"/>
                <a:cs typeface="+mn-cs"/>
              </a:rPr>
              <a:t>o}nigsberg</a:t>
            </a:r>
            <a:r>
              <a:rPr lang="en-US" sz="1200" kern="1200" dirty="0">
                <a:solidFill>
                  <a:schemeClr val="tx1"/>
                </a:solidFill>
                <a:latin typeface="+mn-lt"/>
                <a:ea typeface="+mn-ea"/>
                <a:cs typeface="+mn-cs"/>
              </a:rPr>
              <a:t> graph had three such nodes, B, C, D, each with three links, no path could satisfy the problem.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Today we remember Euler's proof because it was the first time someone solved a mathematical problem by turning it into a graph. In hindsight the proof has two important messages: </a:t>
            </a:r>
          </a:p>
          <a:p>
            <a:endParaRPr lang="en-US" sz="1200" kern="1200" dirty="0">
              <a:solidFill>
                <a:schemeClr val="tx1"/>
              </a:solidFill>
              <a:latin typeface="+mn-lt"/>
              <a:ea typeface="+mn-ea"/>
              <a:cs typeface="+mn-cs"/>
            </a:endParaRPr>
          </a:p>
          <a:p>
            <a:r>
              <a:rPr lang="en-US" sz="1200" b="1" kern="1200" dirty="0">
                <a:solidFill>
                  <a:schemeClr val="tx1"/>
                </a:solidFill>
                <a:latin typeface="+mn-lt"/>
                <a:ea typeface="+mn-ea"/>
                <a:cs typeface="+mn-cs"/>
              </a:rPr>
              <a:t>1. Some problems become simpler and more treatable if they are represented as a graph.</a:t>
            </a:r>
          </a:p>
          <a:p>
            <a:endParaRPr lang="en-US" sz="1200" kern="1200" dirty="0">
              <a:solidFill>
                <a:schemeClr val="tx1"/>
              </a:solidFill>
              <a:latin typeface="+mn-lt"/>
              <a:ea typeface="+mn-ea"/>
              <a:cs typeface="+mn-cs"/>
            </a:endParaRPr>
          </a:p>
          <a:p>
            <a:r>
              <a:rPr lang="en-US" sz="1200" b="0" kern="1200" dirty="0">
                <a:solidFill>
                  <a:schemeClr val="tx1"/>
                </a:solidFill>
                <a:latin typeface="+mn-lt"/>
                <a:ea typeface="+mn-ea"/>
                <a:cs typeface="+mn-cs"/>
              </a:rPr>
              <a:t>2. T</a:t>
            </a:r>
            <a:r>
              <a:rPr lang="en-US" sz="1200" b="1" kern="1200" dirty="0">
                <a:solidFill>
                  <a:schemeClr val="tx1"/>
                </a:solidFill>
                <a:latin typeface="+mn-lt"/>
                <a:ea typeface="+mn-ea"/>
                <a:cs typeface="+mn-cs"/>
              </a:rPr>
              <a:t>he existence of the path does not depend on our ingenuity to find it. Rather, it is a property of the graph</a:t>
            </a:r>
            <a:r>
              <a:rPr lang="en-US" sz="1200" kern="1200" dirty="0">
                <a:solidFill>
                  <a:schemeClr val="tx1"/>
                </a:solidFill>
                <a:latin typeface="+mn-lt"/>
                <a:ea typeface="+mn-ea"/>
                <a:cs typeface="+mn-cs"/>
              </a:rPr>
              <a:t>. Indeed, given the layout of the K\"{</a:t>
            </a:r>
            <a:r>
              <a:rPr lang="en-US" sz="1200" kern="1200" dirty="0" err="1">
                <a:solidFill>
                  <a:schemeClr val="tx1"/>
                </a:solidFill>
                <a:latin typeface="+mn-lt"/>
                <a:ea typeface="+mn-ea"/>
                <a:cs typeface="+mn-cs"/>
              </a:rPr>
              <a:t>o}nigsberg</a:t>
            </a:r>
            <a:r>
              <a:rPr lang="en-US" sz="1200" kern="1200" dirty="0">
                <a:solidFill>
                  <a:schemeClr val="tx1"/>
                </a:solidFill>
                <a:latin typeface="+mn-lt"/>
                <a:ea typeface="+mn-ea"/>
                <a:cs typeface="+mn-cs"/>
              </a:rPr>
              <a:t> bridges, no matter how smart we are, we will never find the desired path. </a:t>
            </a:r>
          </a:p>
          <a:p>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1875 built a new bridge between B and C, increasing the number of links of these two nodes to four </a:t>
            </a:r>
            <a:endParaRPr lang="en-US" b="1"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other words, networks have properties, hidden in their structure, that affect the function of the system they describe, limiting or enhancing our ability to do things with or on them. To fully understand how networks affect the properties of a system, we need to become familiar with some basic concepts in graph theory, encountering the language and mathematical formalism that will be of direct use throughout this book.</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2A8CFD-7D0E-984D-8B4C-26FF9E5765E5}" type="slidenum">
              <a:rPr lang="en-US" smtClean="0"/>
              <a:pPr/>
              <a:t>4</a:t>
            </a:fld>
            <a:endParaRPr lang="en-US"/>
          </a:p>
        </p:txBody>
      </p:sp>
    </p:spTree>
    <p:extLst>
      <p:ext uri="{BB962C8B-B14F-4D97-AF65-F5344CB8AC3E}">
        <p14:creationId xmlns:p14="http://schemas.microsoft.com/office/powerpoint/2010/main" val="1805613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92</a:t>
            </a:fld>
            <a:endParaRPr lang="en-US"/>
          </a:p>
        </p:txBody>
      </p:sp>
    </p:spTree>
    <p:extLst>
      <p:ext uri="{BB962C8B-B14F-4D97-AF65-F5344CB8AC3E}">
        <p14:creationId xmlns:p14="http://schemas.microsoft.com/office/powerpoint/2010/main" val="1699635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93</a:t>
            </a:fld>
            <a:endParaRPr lang="en-US"/>
          </a:p>
        </p:txBody>
      </p:sp>
    </p:spTree>
    <p:extLst>
      <p:ext uri="{BB962C8B-B14F-4D97-AF65-F5344CB8AC3E}">
        <p14:creationId xmlns:p14="http://schemas.microsoft.com/office/powerpoint/2010/main" val="580136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94</a:t>
            </a:fld>
            <a:endParaRPr lang="en-US"/>
          </a:p>
        </p:txBody>
      </p:sp>
    </p:spTree>
    <p:extLst>
      <p:ext uri="{BB962C8B-B14F-4D97-AF65-F5344CB8AC3E}">
        <p14:creationId xmlns:p14="http://schemas.microsoft.com/office/powerpoint/2010/main" val="1279937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95</a:t>
            </a:fld>
            <a:endParaRPr lang="en-US"/>
          </a:p>
        </p:txBody>
      </p:sp>
    </p:spTree>
    <p:extLst>
      <p:ext uri="{BB962C8B-B14F-4D97-AF65-F5344CB8AC3E}">
        <p14:creationId xmlns:p14="http://schemas.microsoft.com/office/powerpoint/2010/main" val="28275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96</a:t>
            </a:fld>
            <a:endParaRPr lang="en-US"/>
          </a:p>
        </p:txBody>
      </p:sp>
    </p:spTree>
    <p:extLst>
      <p:ext uri="{BB962C8B-B14F-4D97-AF65-F5344CB8AC3E}">
        <p14:creationId xmlns:p14="http://schemas.microsoft.com/office/powerpoint/2010/main" val="518585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97</a:t>
            </a:fld>
            <a:endParaRPr lang="en-US"/>
          </a:p>
        </p:txBody>
      </p:sp>
    </p:spTree>
    <p:extLst>
      <p:ext uri="{BB962C8B-B14F-4D97-AF65-F5344CB8AC3E}">
        <p14:creationId xmlns:p14="http://schemas.microsoft.com/office/powerpoint/2010/main" val="193950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98</a:t>
            </a:fld>
            <a:endParaRPr lang="en-US"/>
          </a:p>
        </p:txBody>
      </p:sp>
    </p:spTree>
    <p:extLst>
      <p:ext uri="{BB962C8B-B14F-4D97-AF65-F5344CB8AC3E}">
        <p14:creationId xmlns:p14="http://schemas.microsoft.com/office/powerpoint/2010/main" val="729588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99</a:t>
            </a:fld>
            <a:endParaRPr lang="en-US"/>
          </a:p>
        </p:txBody>
      </p:sp>
    </p:spTree>
    <p:extLst>
      <p:ext uri="{BB962C8B-B14F-4D97-AF65-F5344CB8AC3E}">
        <p14:creationId xmlns:p14="http://schemas.microsoft.com/office/powerpoint/2010/main" val="1200458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100</a:t>
            </a:fld>
            <a:endParaRPr lang="en-US"/>
          </a:p>
        </p:txBody>
      </p:sp>
    </p:spTree>
    <p:extLst>
      <p:ext uri="{BB962C8B-B14F-4D97-AF65-F5344CB8AC3E}">
        <p14:creationId xmlns:p14="http://schemas.microsoft.com/office/powerpoint/2010/main" val="282331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101</a:t>
            </a:fld>
            <a:endParaRPr lang="en-US"/>
          </a:p>
        </p:txBody>
      </p:sp>
    </p:spTree>
    <p:extLst>
      <p:ext uri="{BB962C8B-B14F-4D97-AF65-F5344CB8AC3E}">
        <p14:creationId xmlns:p14="http://schemas.microsoft.com/office/powerpoint/2010/main" val="264313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A key property of each node is its </a:t>
            </a:r>
            <a:r>
              <a:rPr lang="en-US" sz="1200" i="1" kern="1200" dirty="0">
                <a:solidFill>
                  <a:schemeClr val="tx1"/>
                </a:solidFill>
                <a:latin typeface="+mn-lt"/>
                <a:ea typeface="+mn-ea"/>
                <a:cs typeface="+mn-cs"/>
              </a:rPr>
              <a:t>degree</a:t>
            </a:r>
            <a:r>
              <a:rPr lang="en-US" sz="1200" kern="1200" dirty="0">
                <a:solidFill>
                  <a:schemeClr val="tx1"/>
                </a:solidFill>
                <a:latin typeface="+mn-lt"/>
                <a:ea typeface="+mn-ea"/>
                <a:cs typeface="+mn-cs"/>
              </a:rPr>
              <a:t>, representing the number of links it has to other nodes. The degree can represent the number of mobile phone contacts an individual has in the call graph (i.e. the number of different </a:t>
            </a:r>
            <a:r>
              <a:rPr lang="en-US" sz="1200" kern="1200" dirty="0" err="1">
                <a:solidFill>
                  <a:schemeClr val="tx1"/>
                </a:solidFill>
                <a:latin typeface="+mn-lt"/>
                <a:ea typeface="+mn-ea"/>
                <a:cs typeface="+mn-cs"/>
              </a:rPr>
              <a:t>indivi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uals</a:t>
            </a:r>
            <a:r>
              <a:rPr lang="en-US" sz="1200" kern="1200" dirty="0">
                <a:solidFill>
                  <a:schemeClr val="tx1"/>
                </a:solidFill>
                <a:latin typeface="+mn-lt"/>
                <a:ea typeface="+mn-ea"/>
                <a:cs typeface="+mn-cs"/>
              </a:rPr>
              <a:t> the person has talked to), or the number of citations a research paper gets in the citation network. </a:t>
            </a:r>
            <a:endParaRPr lang="en-US" dirty="0"/>
          </a:p>
          <a:p>
            <a:r>
              <a:rPr lang="en-US" sz="1200" kern="1200" dirty="0">
                <a:solidFill>
                  <a:schemeClr val="tx1"/>
                </a:solidFill>
                <a:latin typeface="+mn-lt"/>
                <a:ea typeface="+mn-ea"/>
                <a:cs typeface="+mn-cs"/>
              </a:rPr>
              <a:t>We denote with </a:t>
            </a:r>
            <a:r>
              <a:rPr lang="en-US" sz="1200" i="1" kern="1200" dirty="0" err="1">
                <a:solidFill>
                  <a:schemeClr val="tx1"/>
                </a:solidFill>
                <a:latin typeface="+mn-lt"/>
                <a:ea typeface="+mn-ea"/>
                <a:cs typeface="+mn-cs"/>
              </a:rPr>
              <a:t>ki</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the degree of the </a:t>
            </a:r>
            <a:r>
              <a:rPr lang="en-US" sz="1200" i="1" kern="1200" dirty="0" err="1">
                <a:solidFill>
                  <a:schemeClr val="tx1"/>
                </a:solidFill>
                <a:latin typeface="+mn-lt"/>
                <a:ea typeface="+mn-ea"/>
                <a:cs typeface="+mn-cs"/>
              </a:rPr>
              <a:t>ith</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node in the network. </a:t>
            </a:r>
            <a:br>
              <a:rPr lang="en-US" sz="1200" kern="1200" dirty="0">
                <a:solidFill>
                  <a:schemeClr val="tx1"/>
                </a:solidFill>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15</a:t>
            </a:fld>
            <a:endParaRPr lang="en-US"/>
          </a:p>
        </p:txBody>
      </p:sp>
    </p:spTree>
    <p:extLst>
      <p:ext uri="{BB962C8B-B14F-4D97-AF65-F5344CB8AC3E}">
        <p14:creationId xmlns:p14="http://schemas.microsoft.com/office/powerpoint/2010/main" val="7906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102</a:t>
            </a:fld>
            <a:endParaRPr lang="en-US"/>
          </a:p>
        </p:txBody>
      </p:sp>
    </p:spTree>
    <p:extLst>
      <p:ext uri="{BB962C8B-B14F-4D97-AF65-F5344CB8AC3E}">
        <p14:creationId xmlns:p14="http://schemas.microsoft.com/office/powerpoint/2010/main" val="1814905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103</a:t>
            </a:fld>
            <a:endParaRPr lang="en-US"/>
          </a:p>
        </p:txBody>
      </p:sp>
    </p:spTree>
    <p:extLst>
      <p:ext uri="{BB962C8B-B14F-4D97-AF65-F5344CB8AC3E}">
        <p14:creationId xmlns:p14="http://schemas.microsoft.com/office/powerpoint/2010/main" val="761213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A8CFD-7D0E-984D-8B4C-26FF9E5765E5}" type="slidenum">
              <a:rPr lang="en-US" smtClean="0"/>
              <a:pPr/>
              <a:t>104</a:t>
            </a:fld>
            <a:endParaRPr lang="en-US"/>
          </a:p>
        </p:txBody>
      </p:sp>
    </p:spTree>
    <p:extLst>
      <p:ext uri="{BB962C8B-B14F-4D97-AF65-F5344CB8AC3E}">
        <p14:creationId xmlns:p14="http://schemas.microsoft.com/office/powerpoint/2010/main" val="490969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A8CFD-7D0E-984D-8B4C-26FF9E5765E5}" type="slidenum">
              <a:rPr lang="en-US" smtClean="0"/>
              <a:pPr/>
              <a:t>105</a:t>
            </a:fld>
            <a:endParaRPr lang="en-US"/>
          </a:p>
        </p:txBody>
      </p:sp>
    </p:spTree>
    <p:extLst>
      <p:ext uri="{BB962C8B-B14F-4D97-AF65-F5344CB8AC3E}">
        <p14:creationId xmlns:p14="http://schemas.microsoft.com/office/powerpoint/2010/main" val="231774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In many real networks, the node degree can vary considerably.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For example, as the degree distribution (a) indicates, the degrees of the proteins in the protein interaction network shown in (</a:t>
            </a:r>
            <a:r>
              <a:rPr lang="en-US" sz="1200" kern="1200" dirty="0" err="1">
                <a:solidFill>
                  <a:schemeClr val="tx1"/>
                </a:solidFill>
                <a:latin typeface="+mn-lt"/>
                <a:ea typeface="+mn-ea"/>
                <a:cs typeface="+mn-cs"/>
              </a:rPr>
              <a:t>b</a:t>
            </a:r>
            <a:r>
              <a:rPr lang="en-US" sz="1200" kern="1200" dirty="0">
                <a:solidFill>
                  <a:schemeClr val="tx1"/>
                </a:solidFill>
                <a:latin typeface="+mn-lt"/>
                <a:ea typeface="+mn-ea"/>
                <a:cs typeface="+mn-cs"/>
              </a:rPr>
              <a:t>) vary between </a:t>
            </a:r>
            <a:r>
              <a:rPr lang="en-US" sz="1200" i="1" kern="1200" dirty="0" err="1">
                <a:solidFill>
                  <a:schemeClr val="tx1"/>
                </a:solidFill>
                <a:latin typeface="+mn-lt"/>
                <a:ea typeface="+mn-ea"/>
                <a:cs typeface="+mn-cs"/>
              </a:rPr>
              <a:t>k</a:t>
            </a:r>
            <a:r>
              <a:rPr lang="en-US" sz="1200" i="1" kern="1200" dirty="0">
                <a:solidFill>
                  <a:schemeClr val="tx1"/>
                </a:solidFill>
                <a:latin typeface="+mn-lt"/>
                <a:ea typeface="+mn-ea"/>
                <a:cs typeface="+mn-cs"/>
              </a:rPr>
              <a:t>=0 </a:t>
            </a:r>
            <a:r>
              <a:rPr lang="en-US" sz="1200" kern="1200" dirty="0">
                <a:solidFill>
                  <a:schemeClr val="tx1"/>
                </a:solidFill>
                <a:latin typeface="+mn-lt"/>
                <a:ea typeface="+mn-ea"/>
                <a:cs typeface="+mn-cs"/>
              </a:rPr>
              <a:t>(isolated nodes) and </a:t>
            </a:r>
            <a:r>
              <a:rPr lang="en-US" sz="1200" i="1" kern="1200" dirty="0" err="1">
                <a:solidFill>
                  <a:schemeClr val="tx1"/>
                </a:solidFill>
                <a:latin typeface="+mn-lt"/>
                <a:ea typeface="+mn-ea"/>
                <a:cs typeface="+mn-cs"/>
              </a:rPr>
              <a:t>k</a:t>
            </a:r>
            <a:r>
              <a:rPr lang="en-US" sz="1200" i="1" kern="1200" dirty="0">
                <a:solidFill>
                  <a:schemeClr val="tx1"/>
                </a:solidFill>
                <a:latin typeface="+mn-lt"/>
                <a:ea typeface="+mn-ea"/>
                <a:cs typeface="+mn-cs"/>
              </a:rPr>
              <a:t>=92</a:t>
            </a:r>
            <a:r>
              <a:rPr lang="en-US" sz="1200" kern="1200" dirty="0">
                <a:solidFill>
                  <a:schemeClr val="tx1"/>
                </a:solidFill>
                <a:latin typeface="+mn-lt"/>
                <a:ea typeface="+mn-ea"/>
                <a:cs typeface="+mn-cs"/>
              </a:rPr>
              <a:t>, which is the degree of the largest node, called a hub. There are also wide differences in the number of nodes with different degrees: as (a) shows, almost half of the nodes have degree one (i.e. </a:t>
            </a:r>
            <a:r>
              <a:rPr lang="en-US" sz="1200" i="1" kern="1200" dirty="0">
                <a:solidFill>
                  <a:schemeClr val="tx1"/>
                </a:solidFill>
                <a:latin typeface="+mn-lt"/>
                <a:ea typeface="+mn-ea"/>
                <a:cs typeface="+mn-cs"/>
              </a:rPr>
              <a:t>p1</a:t>
            </a:r>
            <a:r>
              <a:rPr lang="en-US" sz="1200" kern="1200" dirty="0">
                <a:solidFill>
                  <a:schemeClr val="tx1"/>
                </a:solidFill>
                <a:latin typeface="+mn-lt"/>
                <a:ea typeface="+mn-ea"/>
                <a:cs typeface="+mn-cs"/>
              </a:rPr>
              <a:t>=0.48), while there is only one copy of the biggest node, hence </a:t>
            </a:r>
            <a:r>
              <a:rPr lang="en-US" sz="1200" i="1" kern="1200" dirty="0">
                <a:solidFill>
                  <a:schemeClr val="tx1"/>
                </a:solidFill>
                <a:latin typeface="+mn-lt"/>
                <a:ea typeface="+mn-ea"/>
                <a:cs typeface="+mn-cs"/>
              </a:rPr>
              <a:t>p92 </a:t>
            </a:r>
            <a:r>
              <a:rPr lang="en-US" sz="1200" kern="1200" dirty="0">
                <a:solidFill>
                  <a:schemeClr val="tx1"/>
                </a:solidFill>
                <a:latin typeface="+mn-lt"/>
                <a:ea typeface="+mn-ea"/>
                <a:cs typeface="+mn-cs"/>
              </a:rPr>
              <a:t>= 1/ </a:t>
            </a:r>
            <a:r>
              <a:rPr lang="en-US" sz="1200" i="1" kern="1200" dirty="0">
                <a:solidFill>
                  <a:schemeClr val="tx1"/>
                </a:solidFill>
                <a:latin typeface="+mn-lt"/>
                <a:ea typeface="+mn-ea"/>
                <a:cs typeface="+mn-cs"/>
              </a:rPr>
              <a:t>N</a:t>
            </a:r>
            <a:r>
              <a:rPr lang="en-US" sz="1200" kern="1200" dirty="0">
                <a:solidFill>
                  <a:schemeClr val="tx1"/>
                </a:solidFill>
                <a:latin typeface="+mn-lt"/>
                <a:ea typeface="+mn-ea"/>
                <a:cs typeface="+mn-cs"/>
              </a:rPr>
              <a:t>=0.0005. (</a:t>
            </a:r>
            <a:r>
              <a:rPr lang="en-US" sz="1200" kern="1200" dirty="0" err="1">
                <a:solidFill>
                  <a:schemeClr val="tx1"/>
                </a:solidFill>
                <a:latin typeface="+mn-lt"/>
                <a:ea typeface="+mn-ea"/>
                <a:cs typeface="+mn-cs"/>
              </a:rPr>
              <a:t>c</a:t>
            </a:r>
            <a:r>
              <a:rPr lang="en-US" sz="1200" kern="1200" dirty="0">
                <a:solidFill>
                  <a:schemeClr val="tx1"/>
                </a:solidFill>
                <a:latin typeface="+mn-lt"/>
                <a:ea typeface="+mn-ea"/>
                <a:cs typeface="+mn-cs"/>
              </a:rPr>
              <a:t>) The degree distribution is often shown on a so-called log- log plot, in which we either plot log </a:t>
            </a:r>
            <a:r>
              <a:rPr lang="en-US" sz="1200" i="1" kern="1200" dirty="0" err="1">
                <a:solidFill>
                  <a:schemeClr val="tx1"/>
                </a:solidFill>
                <a:latin typeface="+mn-lt"/>
                <a:ea typeface="+mn-ea"/>
                <a:cs typeface="+mn-cs"/>
              </a:rPr>
              <a:t>pk</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in function of </a:t>
            </a:r>
            <a:r>
              <a:rPr lang="en-US" sz="1200" i="1" kern="1200" dirty="0">
                <a:solidFill>
                  <a:schemeClr val="tx1"/>
                </a:solidFill>
                <a:latin typeface="+mn-lt"/>
                <a:ea typeface="+mn-ea"/>
                <a:cs typeface="+mn-cs"/>
              </a:rPr>
              <a:t>log </a:t>
            </a:r>
            <a:r>
              <a:rPr lang="en-US" sz="1200" i="1" kern="1200" dirty="0" err="1">
                <a:solidFill>
                  <a:schemeClr val="tx1"/>
                </a:solidFill>
                <a:latin typeface="+mn-lt"/>
                <a:ea typeface="+mn-ea"/>
                <a:cs typeface="+mn-cs"/>
              </a:rPr>
              <a:t>k</a:t>
            </a:r>
            <a:r>
              <a:rPr lang="en-US" sz="1200" kern="1200" dirty="0">
                <a:solidFill>
                  <a:schemeClr val="tx1"/>
                </a:solidFill>
                <a:latin typeface="+mn-lt"/>
                <a:ea typeface="+mn-ea"/>
                <a:cs typeface="+mn-cs"/>
              </a:rPr>
              <a:t>, or, as we did in (</a:t>
            </a:r>
            <a:r>
              <a:rPr lang="en-US" sz="1200" kern="1200" dirty="0" err="1">
                <a:solidFill>
                  <a:schemeClr val="tx1"/>
                </a:solidFill>
                <a:latin typeface="+mn-lt"/>
                <a:ea typeface="+mn-ea"/>
                <a:cs typeface="+mn-cs"/>
              </a:rPr>
              <a:t>c</a:t>
            </a:r>
            <a:r>
              <a:rPr lang="en-US" sz="1200" kern="1200" dirty="0">
                <a:solidFill>
                  <a:schemeClr val="tx1"/>
                </a:solidFill>
                <a:latin typeface="+mn-lt"/>
                <a:ea typeface="+mn-ea"/>
                <a:cs typeface="+mn-cs"/>
              </a:rPr>
              <a:t>), we use logarithmic axes. </a:t>
            </a:r>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20</a:t>
            </a:fld>
            <a:endParaRPr lang="en-US"/>
          </a:p>
        </p:txBody>
      </p:sp>
    </p:spTree>
    <p:extLst>
      <p:ext uri="{BB962C8B-B14F-4D97-AF65-F5344CB8AC3E}">
        <p14:creationId xmlns:p14="http://schemas.microsoft.com/office/powerpoint/2010/main" val="158248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A key property of each node is its </a:t>
            </a:r>
            <a:r>
              <a:rPr lang="en-US" sz="1200" i="1" kern="1200" dirty="0">
                <a:solidFill>
                  <a:schemeClr val="tx1"/>
                </a:solidFill>
                <a:latin typeface="+mn-lt"/>
                <a:ea typeface="+mn-ea"/>
                <a:cs typeface="+mn-cs"/>
              </a:rPr>
              <a:t>degree</a:t>
            </a:r>
            <a:r>
              <a:rPr lang="en-US" sz="1200" kern="1200" dirty="0">
                <a:solidFill>
                  <a:schemeClr val="tx1"/>
                </a:solidFill>
                <a:latin typeface="+mn-lt"/>
                <a:ea typeface="+mn-ea"/>
                <a:cs typeface="+mn-cs"/>
              </a:rPr>
              <a:t>, representing the number of links it has to other nodes. The degree can represent the number of mobile phone contacts an individual has in the call graph (i.e. the number of different </a:t>
            </a:r>
            <a:r>
              <a:rPr lang="en-US" sz="1200" kern="1200" dirty="0" err="1">
                <a:solidFill>
                  <a:schemeClr val="tx1"/>
                </a:solidFill>
                <a:latin typeface="+mn-lt"/>
                <a:ea typeface="+mn-ea"/>
                <a:cs typeface="+mn-cs"/>
              </a:rPr>
              <a:t>indivi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uals</a:t>
            </a:r>
            <a:r>
              <a:rPr lang="en-US" sz="1200" kern="1200" dirty="0">
                <a:solidFill>
                  <a:schemeClr val="tx1"/>
                </a:solidFill>
                <a:latin typeface="+mn-lt"/>
                <a:ea typeface="+mn-ea"/>
                <a:cs typeface="+mn-cs"/>
              </a:rPr>
              <a:t> the person has talked to), or the number of citations a research paper gets in the citation network. </a:t>
            </a:r>
            <a:endParaRPr lang="en-US" dirty="0"/>
          </a:p>
          <a:p>
            <a:r>
              <a:rPr lang="en-US" sz="1200" kern="1200" dirty="0">
                <a:solidFill>
                  <a:schemeClr val="tx1"/>
                </a:solidFill>
                <a:latin typeface="+mn-lt"/>
                <a:ea typeface="+mn-ea"/>
                <a:cs typeface="+mn-cs"/>
              </a:rPr>
              <a:t>We denote with </a:t>
            </a:r>
            <a:r>
              <a:rPr lang="en-US" sz="1200" i="1" kern="1200" dirty="0" err="1">
                <a:solidFill>
                  <a:schemeClr val="tx1"/>
                </a:solidFill>
                <a:latin typeface="+mn-lt"/>
                <a:ea typeface="+mn-ea"/>
                <a:cs typeface="+mn-cs"/>
              </a:rPr>
              <a:t>ki</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the degree of the </a:t>
            </a:r>
            <a:r>
              <a:rPr lang="en-US" sz="1200" i="1" kern="1200" dirty="0" err="1">
                <a:solidFill>
                  <a:schemeClr val="tx1"/>
                </a:solidFill>
                <a:latin typeface="+mn-lt"/>
                <a:ea typeface="+mn-ea"/>
                <a:cs typeface="+mn-cs"/>
              </a:rPr>
              <a:t>ith</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node in the network. </a:t>
            </a:r>
            <a:br>
              <a:rPr lang="en-US" sz="1200" kern="1200" dirty="0">
                <a:solidFill>
                  <a:schemeClr val="tx1"/>
                </a:solidFill>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23</a:t>
            </a:fld>
            <a:endParaRPr lang="en-US"/>
          </a:p>
        </p:txBody>
      </p:sp>
    </p:spTree>
    <p:extLst>
      <p:ext uri="{BB962C8B-B14F-4D97-AF65-F5344CB8AC3E}">
        <p14:creationId xmlns:p14="http://schemas.microsoft.com/office/powerpoint/2010/main" val="36330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87D909-5849-D64F-A02E-349506873347}" type="slidenum">
              <a:rPr lang="en-US"/>
              <a:pPr/>
              <a:t>27</a:t>
            </a:fld>
            <a:endParaRPr lang="en-US"/>
          </a:p>
        </p:txBody>
      </p:sp>
      <p:sp>
        <p:nvSpPr>
          <p:cNvPr id="308226" name="Rectangle 2"/>
          <p:cNvSpPr>
            <a:spLocks noGrp="1" noRot="1" noChangeAspect="1" noChangeArrowheads="1" noTextEdit="1"/>
          </p:cNvSpPr>
          <p:nvPr>
            <p:ph type="sldImg"/>
          </p:nvPr>
        </p:nvSpPr>
        <p:spPr>
          <a:xfrm>
            <a:off x="685800" y="685800"/>
            <a:ext cx="5486400" cy="3429000"/>
          </a:xfrm>
          <a:ln/>
        </p:spPr>
      </p:sp>
      <p:sp>
        <p:nvSpPr>
          <p:cNvPr id="308227" name="Rectangle 3"/>
          <p:cNvSpPr>
            <a:spLocks noGrp="1" noChangeArrowheads="1"/>
          </p:cNvSpPr>
          <p:nvPr>
            <p:ph type="body" idx="1"/>
          </p:nvPr>
        </p:nvSpPr>
        <p:spPr>
          <a:xfrm>
            <a:off x="914400" y="4343400"/>
            <a:ext cx="5029200" cy="4114800"/>
          </a:xfrm>
        </p:spPr>
        <p:txBody>
          <a:bodyPr/>
          <a:lstStyle/>
          <a:p>
            <a:endParaRPr lang="it-IT"/>
          </a:p>
        </p:txBody>
      </p:sp>
    </p:spTree>
    <p:extLst>
      <p:ext uri="{BB962C8B-B14F-4D97-AF65-F5344CB8AC3E}">
        <p14:creationId xmlns:p14="http://schemas.microsoft.com/office/powerpoint/2010/main" val="4744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adjacency</a:t>
            </a:r>
            <a:r>
              <a:rPr lang="en-US" baseline="0" dirty="0"/>
              <a:t> matrix can take far more complicated forms for a larger network….</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29</a:t>
            </a:fld>
            <a:endParaRPr lang="en-US"/>
          </a:p>
        </p:txBody>
      </p:sp>
    </p:spTree>
    <p:extLst>
      <p:ext uri="{BB962C8B-B14F-4D97-AF65-F5344CB8AC3E}">
        <p14:creationId xmlns:p14="http://schemas.microsoft.com/office/powerpoint/2010/main" val="986478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adjacency matrix of the yeast protein-protein interaction network, consisting of 2,018 nodes, each representing a yeast protein (Table 2.1).</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A dot is placed on each spot of the adjacent matrix for which </a:t>
            </a:r>
            <a:r>
              <a:rPr lang="en-US" sz="1200" i="1" kern="1200" dirty="0" err="1">
                <a:solidFill>
                  <a:schemeClr val="tx1"/>
                </a:solidFill>
                <a:latin typeface="+mn-lt"/>
                <a:ea typeface="+mn-ea"/>
                <a:cs typeface="+mn-cs"/>
              </a:rPr>
              <a:t>Aij</a:t>
            </a:r>
            <a:r>
              <a:rPr lang="en-US" sz="1200" i="1" kern="1200" dirty="0">
                <a:solidFill>
                  <a:schemeClr val="tx1"/>
                </a:solidFill>
                <a:latin typeface="+mn-lt"/>
                <a:ea typeface="+mn-ea"/>
                <a:cs typeface="+mn-cs"/>
              </a:rPr>
              <a:t> = 1</a:t>
            </a:r>
            <a:r>
              <a:rPr lang="en-US" sz="1200" kern="1200" dirty="0">
                <a:solidFill>
                  <a:schemeClr val="tx1"/>
                </a:solidFill>
                <a:latin typeface="+mn-lt"/>
                <a:ea typeface="+mn-ea"/>
                <a:cs typeface="+mn-cs"/>
              </a:rPr>
              <a:t>, indicating the presence of an interaction. There are no dots for </a:t>
            </a:r>
            <a:r>
              <a:rPr lang="en-US" sz="1200" i="1" kern="1200" dirty="0" err="1">
                <a:solidFill>
                  <a:schemeClr val="tx1"/>
                </a:solidFill>
                <a:latin typeface="+mn-lt"/>
                <a:ea typeface="+mn-ea"/>
                <a:cs typeface="+mn-cs"/>
              </a:rPr>
              <a:t>Aij</a:t>
            </a:r>
            <a:r>
              <a:rPr lang="en-US" sz="1200" i="1" kern="1200" dirty="0">
                <a:solidFill>
                  <a:schemeClr val="tx1"/>
                </a:solidFill>
                <a:latin typeface="+mn-lt"/>
                <a:ea typeface="+mn-ea"/>
                <a:cs typeface="+mn-cs"/>
              </a:rPr>
              <a:t> = 0</a:t>
            </a:r>
            <a:r>
              <a:rPr lang="en-US" sz="1200" kern="1200" dirty="0">
                <a:solidFill>
                  <a:schemeClr val="tx1"/>
                </a:solidFill>
                <a:latin typeface="+mn-lt"/>
                <a:ea typeface="+mn-ea"/>
                <a:cs typeface="+mn-cs"/>
              </a:rPr>
              <a:t>. The small fraction of dots underlines the sparse nature of the protein-protein interaction network. </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30</a:t>
            </a:fld>
            <a:endParaRPr lang="en-US"/>
          </a:p>
        </p:txBody>
      </p:sp>
    </p:spTree>
    <p:extLst>
      <p:ext uri="{BB962C8B-B14F-4D97-AF65-F5344CB8AC3E}">
        <p14:creationId xmlns:p14="http://schemas.microsoft.com/office/powerpoint/2010/main" val="148551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D8096DB-1A54-144A-A1C3-2D617011B6C7}"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096DB-1A54-144A-A1C3-2D617011B6C7}"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096DB-1A54-144A-A1C3-2D617011B6C7}"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EA06E25-BE4C-6743-B6A2-14177777DA4F}" type="datetimeFigureOut">
              <a:rPr lang="en-US">
                <a:solidFill>
                  <a:prstClr val="black">
                    <a:tint val="75000"/>
                  </a:prstClr>
                </a:solidFill>
                <a:latin typeface="Calibri"/>
              </a:rPr>
              <a:pPr/>
              <a:t>5/31/2022</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fld id="{24F49CFA-FA15-3C43-BB8A-ADB79219E5B3}"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42790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096DB-1A54-144A-A1C3-2D617011B6C7}"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096DB-1A54-144A-A1C3-2D617011B6C7}"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8096DB-1A54-144A-A1C3-2D617011B6C7}"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8096DB-1A54-144A-A1C3-2D617011B6C7}" type="datetimeFigureOut">
              <a:rPr lang="en-US" smtClean="0"/>
              <a:pPr/>
              <a:t>5/31/2022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8096DB-1A54-144A-A1C3-2D617011B6C7}" type="datetimeFigureOut">
              <a:rPr lang="en-US" smtClean="0"/>
              <a:pPr/>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8096DB-1A54-144A-A1C3-2D617011B6C7}" type="datetimeFigureOut">
              <a:rPr lang="en-US" smtClean="0"/>
              <a:pPr/>
              <a:t>5/31/2022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096DB-1A54-144A-A1C3-2D617011B6C7}"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096DB-1A54-144A-A1C3-2D617011B6C7}"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D8096DB-1A54-144A-A1C3-2D617011B6C7}" type="datetimeFigureOut">
              <a:rPr lang="en-US" smtClean="0"/>
              <a:pPr/>
              <a:t>5/31/2022</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54164C0B-8E7D-3349-906C-A97C937230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D:\AGG_MC_COURSES_15_16_17_18_19_20\2017_18_19_20_21_22\Alla\Alla_GTU_Math442_course_Summer21\Barabasi_NetworkOnlineFreeBook_slides\slides-Summer_2022\CLASS2-Graph_Theory\Background-Rete-preview.mov" TargetMode="External"/><Relationship Id="rId1" Type="http://schemas.microsoft.com/office/2007/relationships/media" Target="file:///D:\AGG_MC_COURSES_15_16_17_18_19_20\2017_18_19_20_21_22\Alla\Alla_GTU_Math442_course_Summer21\Barabasi_NetworkOnlineFreeBook_slides\slides-Summer_2022\CLASS2-Graph_Theory\Background-Rete-preview.mov"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19.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19.wmf"/></Relationships>
</file>

<file path=ppt/slides/_rels/slide106.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oleObject" Target="../embeddings/oleObject55.bin"/><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oleObject" Target="../embeddings/oleObject56.bin"/><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2.wmf"/><Relationship Id="rId4" Type="http://schemas.openxmlformats.org/officeDocument/2006/relationships/image" Target="../media/image9.emf"/><Relationship Id="rId9" Type="http://schemas.openxmlformats.org/officeDocument/2006/relationships/oleObject" Target="../embeddings/oleObject4.bin"/><Relationship Id="rId1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7.wmf"/><Relationship Id="rId7" Type="http://schemas.openxmlformats.org/officeDocument/2006/relationships/image" Target="../media/image19.emf"/><Relationship Id="rId2" Type="http://schemas.openxmlformats.org/officeDocument/2006/relationships/oleObject" Target="../embeddings/oleObject7.bin"/><Relationship Id="rId1" Type="http://schemas.openxmlformats.org/officeDocument/2006/relationships/slideLayout" Target="../slideLayouts/slideLayout6.xml"/><Relationship Id="rId6" Type="http://schemas.openxmlformats.org/officeDocument/2006/relationships/oleObject" Target="../embeddings/oleObject9.bin"/><Relationship Id="rId5" Type="http://schemas.openxmlformats.org/officeDocument/2006/relationships/image" Target="../media/image18.wmf"/><Relationship Id="rId4" Type="http://schemas.openxmlformats.org/officeDocument/2006/relationships/oleObject" Target="../embeddings/oleObject8.bin"/><Relationship Id="rId9" Type="http://schemas.openxmlformats.org/officeDocument/2006/relationships/image" Target="../media/image20.emf"/></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oleObject" Target="../embeddings/oleObject11.bin"/><Relationship Id="rId1" Type="http://schemas.openxmlformats.org/officeDocument/2006/relationships/slideLayout" Target="../slideLayouts/slideLayout1.xml"/><Relationship Id="rId6" Type="http://schemas.openxmlformats.org/officeDocument/2006/relationships/oleObject" Target="../embeddings/oleObject13.bin"/><Relationship Id="rId5" Type="http://schemas.openxmlformats.org/officeDocument/2006/relationships/image" Target="../media/image26.emf"/><Relationship Id="rId4"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38.emf"/><Relationship Id="rId18" Type="http://schemas.openxmlformats.org/officeDocument/2006/relationships/oleObject" Target="../embeddings/oleObject22.bin"/><Relationship Id="rId3" Type="http://schemas.openxmlformats.org/officeDocument/2006/relationships/image" Target="../media/image33.emf"/><Relationship Id="rId21" Type="http://schemas.openxmlformats.org/officeDocument/2006/relationships/image" Target="../media/image42.emf"/><Relationship Id="rId7" Type="http://schemas.openxmlformats.org/officeDocument/2006/relationships/image" Target="../media/image35.emf"/><Relationship Id="rId12" Type="http://schemas.openxmlformats.org/officeDocument/2006/relationships/oleObject" Target="../embeddings/oleObject19.bin"/><Relationship Id="rId17" Type="http://schemas.openxmlformats.org/officeDocument/2006/relationships/image" Target="../media/image40.emf"/><Relationship Id="rId2" Type="http://schemas.openxmlformats.org/officeDocument/2006/relationships/oleObject" Target="../embeddings/oleObject14.bin"/><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slideLayout" Target="../slideLayouts/slideLayout6.xml"/><Relationship Id="rId6" Type="http://schemas.openxmlformats.org/officeDocument/2006/relationships/oleObject" Target="../embeddings/oleObject16.bin"/><Relationship Id="rId11" Type="http://schemas.openxmlformats.org/officeDocument/2006/relationships/image" Target="../media/image37.emf"/><Relationship Id="rId24" Type="http://schemas.openxmlformats.org/officeDocument/2006/relationships/image" Target="../media/image44.emf"/><Relationship Id="rId5" Type="http://schemas.openxmlformats.org/officeDocument/2006/relationships/image" Target="../media/image34.emf"/><Relationship Id="rId15" Type="http://schemas.openxmlformats.org/officeDocument/2006/relationships/image" Target="../media/image39.emf"/><Relationship Id="rId23" Type="http://schemas.openxmlformats.org/officeDocument/2006/relationships/image" Target="../media/image43.emf"/><Relationship Id="rId10" Type="http://schemas.openxmlformats.org/officeDocument/2006/relationships/oleObject" Target="../embeddings/oleObject18.bin"/><Relationship Id="rId19" Type="http://schemas.openxmlformats.org/officeDocument/2006/relationships/image" Target="../media/image41.emf"/><Relationship Id="rId4" Type="http://schemas.openxmlformats.org/officeDocument/2006/relationships/oleObject" Target="../embeddings/oleObject15.bin"/><Relationship Id="rId9" Type="http://schemas.openxmlformats.org/officeDocument/2006/relationships/image" Target="../media/image36.emf"/><Relationship Id="rId14" Type="http://schemas.openxmlformats.org/officeDocument/2006/relationships/oleObject" Target="../embeddings/oleObject20.bin"/><Relationship Id="rId22" Type="http://schemas.openxmlformats.org/officeDocument/2006/relationships/oleObject" Target="../embeddings/oleObject24.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25.bin"/><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9.jpeg"/><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9.jpeg"/><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Graph_(mathematics)" TargetMode="External"/><Relationship Id="rId2" Type="http://schemas.openxmlformats.org/officeDocument/2006/relationships/image" Target="../media/image52.jpeg"/><Relationship Id="rId1" Type="http://schemas.openxmlformats.org/officeDocument/2006/relationships/slideLayout" Target="../slideLayouts/slideLayout6.xml"/><Relationship Id="rId5" Type="http://schemas.openxmlformats.org/officeDocument/2006/relationships/hyperlink" Target="http://en.wikipedia.org/wiki/Independent_set_(graph_theory)" TargetMode="External"/><Relationship Id="rId4" Type="http://schemas.openxmlformats.org/officeDocument/2006/relationships/hyperlink" Target="http://en.wikipedia.org/wiki/Disjoint_se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28.bin"/><Relationship Id="rId1" Type="http://schemas.openxmlformats.org/officeDocument/2006/relationships/slideLayout" Target="../slideLayouts/slideLayout6.xml"/><Relationship Id="rId6" Type="http://schemas.openxmlformats.org/officeDocument/2006/relationships/image" Target="../media/image63.jpeg"/><Relationship Id="rId5" Type="http://schemas.openxmlformats.org/officeDocument/2006/relationships/image" Target="../media/image62.emf"/><Relationship Id="rId4" Type="http://schemas.openxmlformats.org/officeDocument/2006/relationships/oleObject" Target="../embeddings/oleObject29.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oleObject" Target="../embeddings/oleObject30.bin"/><Relationship Id="rId1" Type="http://schemas.openxmlformats.org/officeDocument/2006/relationships/slideLayout" Target="../slideLayouts/slideLayout1.xml"/><Relationship Id="rId5" Type="http://schemas.openxmlformats.org/officeDocument/2006/relationships/image" Target="../media/image65.emf"/><Relationship Id="rId4" Type="http://schemas.openxmlformats.org/officeDocument/2006/relationships/oleObject" Target="../embeddings/oleObject31.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32.bin"/><Relationship Id="rId1" Type="http://schemas.openxmlformats.org/officeDocument/2006/relationships/slideLayout" Target="../slideLayouts/slideLayout4.xml"/><Relationship Id="rId5" Type="http://schemas.openxmlformats.org/officeDocument/2006/relationships/image" Target="../media/image67.emf"/><Relationship Id="rId4" Type="http://schemas.openxmlformats.org/officeDocument/2006/relationships/oleObject" Target="../embeddings/oleObject33.bin"/></Relationships>
</file>

<file path=ppt/slides/_rels/slide5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xml"/><Relationship Id="rId5" Type="http://schemas.openxmlformats.org/officeDocument/2006/relationships/image" Target="../media/image71.emf"/><Relationship Id="rId4" Type="http://schemas.openxmlformats.org/officeDocument/2006/relationships/image" Target="../media/image70.emf"/></Relationships>
</file>

<file path=ppt/slides/_rels/slide5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78.emf"/><Relationship Id="rId7" Type="http://schemas.openxmlformats.org/officeDocument/2006/relationships/image" Target="../media/image80.emf"/><Relationship Id="rId2" Type="http://schemas.openxmlformats.org/officeDocument/2006/relationships/oleObject" Target="../embeddings/oleObject34.bin"/><Relationship Id="rId1" Type="http://schemas.openxmlformats.org/officeDocument/2006/relationships/slideLayout" Target="../slideLayouts/slideLayout1.xml"/><Relationship Id="rId6" Type="http://schemas.openxmlformats.org/officeDocument/2006/relationships/oleObject" Target="../embeddings/oleObject36.bin"/><Relationship Id="rId5" Type="http://schemas.openxmlformats.org/officeDocument/2006/relationships/image" Target="../media/image79.emf"/><Relationship Id="rId4" Type="http://schemas.openxmlformats.org/officeDocument/2006/relationships/oleObject" Target="../embeddings/oleObject35.bin"/><Relationship Id="rId9" Type="http://schemas.openxmlformats.org/officeDocument/2006/relationships/image" Target="../media/image81.e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82.emf"/><Relationship Id="rId7" Type="http://schemas.openxmlformats.org/officeDocument/2006/relationships/image" Target="../media/image84.emf"/><Relationship Id="rId2" Type="http://schemas.openxmlformats.org/officeDocument/2006/relationships/oleObject" Target="../embeddings/oleObject38.bin"/><Relationship Id="rId1" Type="http://schemas.openxmlformats.org/officeDocument/2006/relationships/slideLayout" Target="../slideLayouts/slideLayout1.xml"/><Relationship Id="rId6" Type="http://schemas.openxmlformats.org/officeDocument/2006/relationships/oleObject" Target="../embeddings/oleObject40.bin"/><Relationship Id="rId5" Type="http://schemas.openxmlformats.org/officeDocument/2006/relationships/image" Target="../media/image83.emf"/><Relationship Id="rId4" Type="http://schemas.openxmlformats.org/officeDocument/2006/relationships/oleObject" Target="../embeddings/oleObject39.bin"/><Relationship Id="rId9" Type="http://schemas.openxmlformats.org/officeDocument/2006/relationships/image" Target="../media/image85.emf"/></Relationships>
</file>

<file path=ppt/slides/_rels/slide7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7.emf"/><Relationship Id="rId5" Type="http://schemas.openxmlformats.org/officeDocument/2006/relationships/oleObject" Target="../embeddings/oleObject43.bin"/><Relationship Id="rId10" Type="http://schemas.openxmlformats.org/officeDocument/2006/relationships/image" Target="../media/image89.emf"/><Relationship Id="rId4" Type="http://schemas.openxmlformats.org/officeDocument/2006/relationships/image" Target="../media/image86.emf"/><Relationship Id="rId9" Type="http://schemas.openxmlformats.org/officeDocument/2006/relationships/oleObject" Target="../embeddings/oleObject45.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6.bin"/><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1.emf"/><Relationship Id="rId5" Type="http://schemas.openxmlformats.org/officeDocument/2006/relationships/oleObject" Target="../embeddings/oleObject47.bin"/><Relationship Id="rId4" Type="http://schemas.openxmlformats.org/officeDocument/2006/relationships/image" Target="../media/image90.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100.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oleObject" Target="../embeddings/oleObject50.bin"/><Relationship Id="rId2" Type="http://schemas.openxmlformats.org/officeDocument/2006/relationships/notesSlide" Target="../notesSlides/notesSlide16.xml"/><Relationship Id="rId16"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image" Target="../media/image95.png"/><Relationship Id="rId15" Type="http://schemas.openxmlformats.org/officeDocument/2006/relationships/image" Target="../media/image101.png"/><Relationship Id="rId10" Type="http://schemas.openxmlformats.org/officeDocument/2006/relationships/oleObject" Target="../embeddings/oleObject49.bin"/><Relationship Id="rId4" Type="http://schemas.openxmlformats.org/officeDocument/2006/relationships/image" Target="../media/image94.png"/><Relationship Id="rId9" Type="http://schemas.openxmlformats.org/officeDocument/2006/relationships/image" Target="../media/image98.png"/><Relationship Id="rId14" Type="http://schemas.openxmlformats.org/officeDocument/2006/relationships/oleObject" Target="../embeddings/oleObject51.bin"/></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localhost/Users/alb/Dropbox/talks/Mindentudas%20Egyeteme/full.avi" TargetMode="External"/><Relationship Id="rId1" Type="http://schemas.microsoft.com/office/2007/relationships/media" Target="file://localhost/Users/alb/Dropbox/talks/Mindentudas%20Egyeteme/full.avi" TargetMode="External"/><Relationship Id="rId6" Type="http://schemas.openxmlformats.org/officeDocument/2006/relationships/image" Target="../media/image104.png"/><Relationship Id="rId5" Type="http://schemas.openxmlformats.org/officeDocument/2006/relationships/oleObject" Target="../embeddings/oleObject52.bin"/><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Volumes/Seagate%20Backup%20Plus%20Drive/CCNR_Home/Class/CLASS2-GraphTheory/MAURO-HumanPPI-Tedmed.mov" TargetMode="External"/><Relationship Id="rId1" Type="http://schemas.microsoft.com/office/2007/relationships/media" Target="file:////Volumes/Seagate%20Backup%20Plus%20Drive/CCNR_Home/Class/CLASS2-GraphTheory/MAURO-HumanPPI-Tedmed.mov" TargetMode="Externa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notesSlide" Target="../notesSlides/notesSlide1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110.png"/><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www.goodreads.com/api"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www.comics.org/"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5" name="Text Box 2"/>
          <p:cNvSpPr txBox="1">
            <a:spLocks noChangeArrowheads="1"/>
          </p:cNvSpPr>
          <p:nvPr/>
        </p:nvSpPr>
        <p:spPr bwMode="auto">
          <a:xfrm>
            <a:off x="0" y="241304"/>
            <a:ext cx="9144000" cy="1569660"/>
          </a:xfrm>
          <a:prstGeom prst="rect">
            <a:avLst/>
          </a:prstGeom>
          <a:solidFill>
            <a:schemeClr val="bg1">
              <a:alpha val="70000"/>
            </a:schemeClr>
          </a:solidFill>
          <a:ln>
            <a:noFill/>
          </a:ln>
        </p:spPr>
        <p:txBody>
          <a:bodyPr wrap="square">
            <a:spAutoFit/>
          </a:bodyPr>
          <a:lstStyle>
            <a:lvl1pPr>
              <a:defRPr sz="2000" b="1">
                <a:solidFill>
                  <a:schemeClr val="tx1"/>
                </a:solidFill>
                <a:latin typeface="Times New Roman" charset="0"/>
                <a:ea typeface="ＭＳ Ｐゴシック" charset="0"/>
                <a:cs typeface="ＭＳ Ｐゴシック" charset="0"/>
              </a:defRPr>
            </a:lvl1pPr>
            <a:lvl2pPr marL="742950" indent="-285750">
              <a:defRPr sz="2000" b="1">
                <a:solidFill>
                  <a:schemeClr val="tx1"/>
                </a:solidFill>
                <a:latin typeface="Times New Roman" charset="0"/>
                <a:ea typeface="ＭＳ Ｐゴシック" charset="0"/>
              </a:defRPr>
            </a:lvl2pPr>
            <a:lvl3pPr marL="1143000" indent="-228600">
              <a:defRPr sz="2000" b="1">
                <a:solidFill>
                  <a:schemeClr val="tx1"/>
                </a:solidFill>
                <a:latin typeface="Times New Roman" charset="0"/>
                <a:ea typeface="ＭＳ Ｐゴシック" charset="0"/>
              </a:defRPr>
            </a:lvl3pPr>
            <a:lvl4pPr marL="1600200" indent="-228600">
              <a:defRPr sz="2000" b="1">
                <a:solidFill>
                  <a:schemeClr val="tx1"/>
                </a:solidFill>
                <a:latin typeface="Times New Roman" charset="0"/>
                <a:ea typeface="ＭＳ Ｐゴシック" charset="0"/>
              </a:defRPr>
            </a:lvl4pPr>
            <a:lvl5pPr marL="2057400" indent="-228600">
              <a:defRPr sz="2000" b="1">
                <a:solidFill>
                  <a:schemeClr val="tx1"/>
                </a:solidFill>
                <a:latin typeface="Times New Roman" charset="0"/>
                <a:ea typeface="ＭＳ Ｐゴシック" charset="0"/>
              </a:defRPr>
            </a:lvl5pPr>
            <a:lvl6pPr marL="2514600" indent="-228600" algn="ctr" eaLnBrk="0" fontAlgn="base" hangingPunct="0">
              <a:spcBef>
                <a:spcPct val="50000"/>
              </a:spcBef>
              <a:spcAft>
                <a:spcPct val="0"/>
              </a:spcAft>
              <a:defRPr sz="2000" b="1">
                <a:solidFill>
                  <a:schemeClr val="tx1"/>
                </a:solidFill>
                <a:latin typeface="Times New Roman" charset="0"/>
                <a:ea typeface="ＭＳ Ｐゴシック" charset="0"/>
              </a:defRPr>
            </a:lvl6pPr>
            <a:lvl7pPr marL="2971800" indent="-228600" algn="ctr" eaLnBrk="0" fontAlgn="base" hangingPunct="0">
              <a:spcBef>
                <a:spcPct val="50000"/>
              </a:spcBef>
              <a:spcAft>
                <a:spcPct val="0"/>
              </a:spcAft>
              <a:defRPr sz="2000" b="1">
                <a:solidFill>
                  <a:schemeClr val="tx1"/>
                </a:solidFill>
                <a:latin typeface="Times New Roman" charset="0"/>
                <a:ea typeface="ＭＳ Ｐゴシック" charset="0"/>
              </a:defRPr>
            </a:lvl7pPr>
            <a:lvl8pPr marL="3429000" indent="-228600" algn="ctr" eaLnBrk="0" fontAlgn="base" hangingPunct="0">
              <a:spcBef>
                <a:spcPct val="50000"/>
              </a:spcBef>
              <a:spcAft>
                <a:spcPct val="0"/>
              </a:spcAft>
              <a:defRPr sz="2000" b="1">
                <a:solidFill>
                  <a:schemeClr val="tx1"/>
                </a:solidFill>
                <a:latin typeface="Times New Roman" charset="0"/>
                <a:ea typeface="ＭＳ Ｐゴシック" charset="0"/>
              </a:defRPr>
            </a:lvl8pPr>
            <a:lvl9pPr marL="3886200" indent="-228600" algn="ctr" eaLnBrk="0" fontAlgn="base" hangingPunct="0">
              <a:spcBef>
                <a:spcPct val="50000"/>
              </a:spcBef>
              <a:spcAft>
                <a:spcPct val="0"/>
              </a:spcAft>
              <a:defRPr sz="2000" b="1">
                <a:solidFill>
                  <a:schemeClr val="tx1"/>
                </a:solidFill>
                <a:latin typeface="Times New Roman" charset="0"/>
                <a:ea typeface="ＭＳ Ｐゴシック" charset="0"/>
              </a:defRPr>
            </a:lvl9pPr>
          </a:lstStyle>
          <a:p>
            <a:pPr algn="ctr" defTabSz="914400" fontAlgn="base">
              <a:spcBef>
                <a:spcPct val="0"/>
              </a:spcBef>
              <a:spcAft>
                <a:spcPct val="0"/>
              </a:spcAft>
              <a:defRPr/>
            </a:pPr>
            <a:r>
              <a:rPr lang="en-US" altLang="ko-KR" sz="3200" dirty="0">
                <a:solidFill>
                  <a:srgbClr val="000000"/>
                </a:solidFill>
                <a:latin typeface="Trajan Pro"/>
                <a:cs typeface="Trajan Pro"/>
              </a:rPr>
              <a:t>Network Science</a:t>
            </a:r>
          </a:p>
          <a:p>
            <a:pPr algn="ctr" defTabSz="914400" fontAlgn="base">
              <a:spcBef>
                <a:spcPct val="0"/>
              </a:spcBef>
              <a:spcAft>
                <a:spcPct val="0"/>
              </a:spcAft>
              <a:defRPr/>
            </a:pPr>
            <a:endParaRPr lang="en-US" altLang="ko-KR" sz="3200" dirty="0">
              <a:solidFill>
                <a:srgbClr val="000000"/>
              </a:solidFill>
              <a:latin typeface="Trajan Pro"/>
              <a:cs typeface="Trajan Pro"/>
            </a:endParaRPr>
          </a:p>
          <a:p>
            <a:pPr algn="ctr" defTabSz="914400" fontAlgn="base">
              <a:spcBef>
                <a:spcPct val="0"/>
              </a:spcBef>
              <a:spcAft>
                <a:spcPct val="0"/>
              </a:spcAft>
              <a:defRPr/>
            </a:pPr>
            <a:r>
              <a:rPr lang="en-US" altLang="ko-KR" sz="3200" dirty="0">
                <a:solidFill>
                  <a:srgbClr val="000000"/>
                </a:solidFill>
                <a:latin typeface="Trajan Pro"/>
                <a:cs typeface="Trajan Pro"/>
              </a:rPr>
              <a:t>Class 2: Graph Theory (Ch2)</a:t>
            </a:r>
          </a:p>
        </p:txBody>
      </p:sp>
      <p:sp>
        <p:nvSpPr>
          <p:cNvPr id="6" name="Rectangle 5"/>
          <p:cNvSpPr>
            <a:spLocks noChangeArrowheads="1"/>
          </p:cNvSpPr>
          <p:nvPr/>
        </p:nvSpPr>
        <p:spPr bwMode="auto">
          <a:xfrm>
            <a:off x="0" y="2875903"/>
            <a:ext cx="9145588" cy="2170232"/>
          </a:xfrm>
          <a:prstGeom prst="rect">
            <a:avLst/>
          </a:prstGeom>
          <a:solidFill>
            <a:schemeClr val="bg1">
              <a:alpha val="70000"/>
            </a:schemeClr>
          </a:solidFill>
          <a:ln w="9525">
            <a:noFill/>
            <a:miter lim="800000"/>
            <a:headEnd/>
            <a:tailEnd/>
          </a:ln>
          <a:effectLst/>
        </p:spPr>
        <p:txBody>
          <a:bodyPr lIns="91407" tIns="45704" rIns="91407" bIns="45704">
            <a:prstTxWarp prst="textNoShape">
              <a:avLst/>
            </a:prstTxWarp>
          </a:bodyPr>
          <a:lstStyle/>
          <a:p>
            <a:pPr algn="ctr" defTabSz="914400" fontAlgn="base">
              <a:spcBef>
                <a:spcPct val="0"/>
              </a:spcBef>
              <a:spcAft>
                <a:spcPct val="0"/>
              </a:spcAft>
              <a:defRPr/>
            </a:pPr>
            <a:r>
              <a:rPr lang="en-US" sz="3600" b="1" dirty="0">
                <a:solidFill>
                  <a:srgbClr val="000000"/>
                </a:solidFill>
                <a:latin typeface="Helvetica"/>
                <a:ea typeface="ＭＳ Ｐゴシック" charset="0"/>
                <a:cs typeface="Helvetica"/>
              </a:rPr>
              <a:t>Albert-László Barabási</a:t>
            </a:r>
          </a:p>
          <a:p>
            <a:pPr algn="ctr" defTabSz="914400" fontAlgn="base">
              <a:spcBef>
                <a:spcPct val="0"/>
              </a:spcBef>
              <a:spcAft>
                <a:spcPct val="0"/>
              </a:spcAft>
              <a:defRPr/>
            </a:pPr>
            <a:r>
              <a:rPr lang="en-US" sz="2800" dirty="0">
                <a:solidFill>
                  <a:srgbClr val="000000"/>
                </a:solidFill>
                <a:latin typeface="Helvetica"/>
                <a:ea typeface="ＭＳ Ｐゴシック" charset="0"/>
                <a:cs typeface="Helvetica"/>
              </a:rPr>
              <a:t>with</a:t>
            </a:r>
          </a:p>
          <a:p>
            <a:pPr algn="ctr" defTabSz="914400" fontAlgn="base">
              <a:spcBef>
                <a:spcPct val="0"/>
              </a:spcBef>
              <a:spcAft>
                <a:spcPct val="0"/>
              </a:spcAft>
              <a:defRPr/>
            </a:pPr>
            <a:r>
              <a:rPr lang="en-US" sz="3600" dirty="0"/>
              <a:t>Emma K. Towlson and Sean P. Cornelius</a:t>
            </a:r>
          </a:p>
          <a:p>
            <a:pPr algn="ctr" defTabSz="914400" fontAlgn="base">
              <a:spcBef>
                <a:spcPct val="0"/>
              </a:spcBef>
              <a:spcAft>
                <a:spcPct val="0"/>
              </a:spcAft>
              <a:defRPr/>
            </a:pPr>
            <a:endParaRPr lang="en-US" sz="3600" b="1" dirty="0">
              <a:solidFill>
                <a:srgbClr val="000000"/>
              </a:solidFill>
              <a:latin typeface="Helvetica"/>
              <a:ea typeface="ＭＳ Ｐゴシック" charset="0"/>
              <a:cs typeface="Helvetica"/>
            </a:endParaRPr>
          </a:p>
        </p:txBody>
      </p:sp>
      <p:sp>
        <p:nvSpPr>
          <p:cNvPr id="177157" name="Text Box 3"/>
          <p:cNvSpPr txBox="1">
            <a:spLocks noChangeArrowheads="1"/>
          </p:cNvSpPr>
          <p:nvPr/>
        </p:nvSpPr>
        <p:spPr bwMode="auto">
          <a:xfrm>
            <a:off x="3149600" y="5197006"/>
            <a:ext cx="3877733" cy="400110"/>
          </a:xfrm>
          <a:prstGeom prst="rect">
            <a:avLst/>
          </a:prstGeom>
          <a:solidFill>
            <a:schemeClr val="bg1">
              <a:alpha val="70000"/>
            </a:schemeClr>
          </a:solidFill>
          <a:ln w="9525">
            <a:noFill/>
            <a:miter lim="800000"/>
            <a:headEnd/>
            <a:tailEnd/>
          </a:ln>
        </p:spPr>
        <p:txBody>
          <a:bodyPr wrap="square" anchor="ctr">
            <a:prstTxWarp prst="textNoShape">
              <a:avLst/>
            </a:prstTxWarp>
            <a:spAutoFit/>
          </a:bodyPr>
          <a:lstStyle/>
          <a:p>
            <a:pPr algn="ctr" defTabSz="914400" fontAlgn="base">
              <a:spcBef>
                <a:spcPct val="0"/>
              </a:spcBef>
              <a:spcAft>
                <a:spcPct val="0"/>
              </a:spcAft>
            </a:pPr>
            <a:r>
              <a:rPr lang="en-US" sz="2000" dirty="0" err="1">
                <a:solidFill>
                  <a:srgbClr val="000000"/>
                </a:solidFill>
                <a:latin typeface="Trajan Pro"/>
                <a:ea typeface="ＭＳ Ｐゴシック" charset="-128"/>
                <a:cs typeface="Trajan Pro"/>
              </a:rPr>
              <a:t>www.BarabasiLab.com</a:t>
            </a:r>
            <a:endParaRPr lang="en-US" sz="2000" dirty="0">
              <a:solidFill>
                <a:srgbClr val="000000"/>
              </a:solidFill>
              <a:latin typeface="Trajan Pro"/>
              <a:ea typeface="ＭＳ Ｐゴシック" charset="-128"/>
              <a:cs typeface="Trajan Pro"/>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1771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77154"/>
                </p:tgtEl>
              </p:cMediaNode>
            </p:video>
            <p:seq concurrent="1" nextAc="seek">
              <p:cTn id="8" restart="whenNotActive" fill="hold" evtFilter="cancelBubble" nodeType="interactiveSeq">
                <p:stCondLst>
                  <p:cond evt="onClick" delay="0">
                    <p:tgtEl>
                      <p:spTgt spid="1771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7154"/>
                                        </p:tgtEl>
                                      </p:cBhvr>
                                    </p:cmd>
                                  </p:childTnLst>
                                </p:cTn>
                              </p:par>
                            </p:childTnLst>
                          </p:cTn>
                        </p:par>
                      </p:childTnLst>
                    </p:cTn>
                  </p:par>
                </p:childTnLst>
              </p:cTn>
              <p:nextCondLst>
                <p:cond evt="onClick" delay="0">
                  <p:tgtEl>
                    <p:spTgt spid="17715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_theyrule.png"/>
          <p:cNvPicPr>
            <a:picLocks noChangeAspect="1"/>
          </p:cNvPicPr>
          <p:nvPr/>
        </p:nvPicPr>
        <p:blipFill>
          <a:blip r:embed="rId2"/>
          <a:stretch>
            <a:fillRect/>
          </a:stretch>
        </p:blipFill>
        <p:spPr>
          <a:xfrm>
            <a:off x="0" y="0"/>
            <a:ext cx="9144000" cy="5715001"/>
          </a:xfrm>
          <a:prstGeom prst="rect">
            <a:avLst/>
          </a:prstGeom>
        </p:spPr>
      </p:pic>
      <p:sp>
        <p:nvSpPr>
          <p:cNvPr id="6" name="TextBox 5"/>
          <p:cNvSpPr txBox="1"/>
          <p:nvPr/>
        </p:nvSpPr>
        <p:spPr>
          <a:xfrm>
            <a:off x="4572000" y="2781300"/>
            <a:ext cx="4229099" cy="1569660"/>
          </a:xfrm>
          <a:prstGeom prst="rect">
            <a:avLst/>
          </a:prstGeom>
          <a:solidFill>
            <a:schemeClr val="bg1">
              <a:alpha val="70000"/>
            </a:schemeClr>
          </a:solidFill>
        </p:spPr>
        <p:txBody>
          <a:bodyPr wrap="square" rtlCol="0">
            <a:spAutoFit/>
          </a:bodyPr>
          <a:lstStyle/>
          <a:p>
            <a:r>
              <a:rPr lang="en-US" sz="2400" b="1" dirty="0">
                <a:latin typeface="Helvetica"/>
                <a:cs typeface="Helvetica"/>
              </a:rPr>
              <a:t>If you connect individuals that work with each other, you will explore </a:t>
            </a:r>
          </a:p>
          <a:p>
            <a:r>
              <a:rPr lang="en-US" sz="2400" b="1" dirty="0">
                <a:latin typeface="Helvetica"/>
                <a:cs typeface="Helvetica"/>
              </a:rPr>
              <a:t>the </a:t>
            </a:r>
            <a:r>
              <a:rPr lang="en-US" sz="2400" b="1" i="1" dirty="0">
                <a:solidFill>
                  <a:srgbClr val="800000"/>
                </a:solidFill>
                <a:latin typeface="Helvetica"/>
                <a:cs typeface="Helvetica"/>
              </a:rPr>
              <a:t>professional network.</a:t>
            </a:r>
            <a:endParaRPr lang="en-US" sz="2400" b="1" dirty="0">
              <a:solidFill>
                <a:srgbClr val="800000"/>
              </a:solidFill>
              <a:latin typeface="Helvetica"/>
              <a:cs typeface="Helvetica"/>
            </a:endParaRP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err="1">
                <a:solidFill>
                  <a:srgbClr val="FFFFFF"/>
                </a:solidFill>
                <a:latin typeface="Helvetica" pitchFamily="36" charset="0"/>
                <a:ea typeface="Helvetica" pitchFamily="36" charset="0"/>
                <a:cs typeface="Helvetica" pitchFamily="36" charset="0"/>
              </a:rPr>
              <a:t>GDelt</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64" y="668406"/>
            <a:ext cx="7263471" cy="5046594"/>
          </a:xfrm>
          <a:prstGeom prst="rect">
            <a:avLst/>
          </a:prstGeom>
        </p:spPr>
      </p:pic>
    </p:spTree>
    <p:extLst>
      <p:ext uri="{BB962C8B-B14F-4D97-AF65-F5344CB8AC3E}">
        <p14:creationId xmlns:p14="http://schemas.microsoft.com/office/powerpoint/2010/main" val="15296540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err="1">
                <a:solidFill>
                  <a:srgbClr val="FFFFFF"/>
                </a:solidFill>
                <a:latin typeface="Helvetica" pitchFamily="36" charset="0"/>
                <a:ea typeface="Helvetica" pitchFamily="36" charset="0"/>
                <a:cs typeface="Helvetica" pitchFamily="36" charset="0"/>
              </a:rPr>
              <a:t>GDelt</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alphaModFix amt="14000"/>
            <a:extLst>
              <a:ext uri="{28A0092B-C50C-407E-A947-70E740481C1C}">
                <a14:useLocalDpi xmlns:a14="http://schemas.microsoft.com/office/drawing/2010/main" val="0"/>
              </a:ext>
            </a:extLst>
          </a:blip>
          <a:stretch>
            <a:fillRect/>
          </a:stretch>
        </p:blipFill>
        <p:spPr>
          <a:xfrm>
            <a:off x="940264" y="668406"/>
            <a:ext cx="7263471" cy="5046594"/>
          </a:xfrm>
          <a:prstGeom prst="rect">
            <a:avLst/>
          </a:prstGeom>
        </p:spPr>
      </p:pic>
      <p:sp>
        <p:nvSpPr>
          <p:cNvPr id="4" name="TextBox 3"/>
          <p:cNvSpPr txBox="1"/>
          <p:nvPr/>
        </p:nvSpPr>
        <p:spPr>
          <a:xfrm>
            <a:off x="587374" y="1038225"/>
            <a:ext cx="7969250" cy="5632310"/>
          </a:xfrm>
          <a:prstGeom prst="rect">
            <a:avLst/>
          </a:prstGeom>
          <a:noFill/>
        </p:spPr>
        <p:txBody>
          <a:bodyPr wrap="square" rtlCol="0">
            <a:spAutoFit/>
          </a:bodyPr>
          <a:lstStyle/>
          <a:p>
            <a:pPr marL="285750" indent="-285750">
              <a:buFont typeface="Arial" charset="0"/>
              <a:buChar char="•"/>
            </a:pPr>
            <a:r>
              <a:rPr lang="en-US" sz="2400" dirty="0"/>
              <a:t>It is a dataset monitoring news (broadcast, print and web) from 1979 to today in the entire world. It identifies names, places, organizations, emotions, counts.</a:t>
            </a:r>
          </a:p>
          <a:p>
            <a:pPr marL="285750" indent="-285750">
              <a:buFont typeface="Arial" charset="0"/>
              <a:buChar char="•"/>
            </a:pPr>
            <a:r>
              <a:rPr lang="en-US" sz="2400" dirty="0"/>
              <a:t>They offer raw data files and/or possibility of querying a database</a:t>
            </a:r>
          </a:p>
          <a:p>
            <a:pPr marL="285750" indent="-285750">
              <a:buFont typeface="Arial" charset="0"/>
              <a:buChar char="•"/>
            </a:pPr>
            <a:r>
              <a:rPr lang="en-US" sz="2400" dirty="0"/>
              <a:t>Projects: (</a:t>
            </a:r>
            <a:r>
              <a:rPr lang="en-US" sz="2400" dirty="0" err="1"/>
              <a:t>i</a:t>
            </a:r>
            <a:r>
              <a:rPr lang="en-US" sz="2400" dirty="0"/>
              <a:t>) study the individual – individual network (two individuals are connected if they appear in the same news) over time, see how leaders emerge. (ii) study the network of locations, with two locations connected if the same news is reported. How do news travel over space?</a:t>
            </a:r>
          </a:p>
          <a:p>
            <a:pPr marL="285750" indent="-285750">
              <a:buFont typeface="Arial" charset="0"/>
              <a:buChar char="•"/>
            </a:pPr>
            <a:endParaRPr lang="en-US" sz="2400"/>
          </a:p>
          <a:p>
            <a:pPr marL="285750" indent="-285750">
              <a:buFont typeface="Arial" charset="0"/>
              <a:buChar char="•"/>
            </a:pPr>
            <a:r>
              <a:rPr lang="en-US" sz="2400"/>
              <a:t>The </a:t>
            </a:r>
            <a:r>
              <a:rPr lang="en-US" sz="2400" dirty="0"/>
              <a:t>dataset can be used for many more projects!</a:t>
            </a:r>
          </a:p>
          <a:p>
            <a:endParaRPr lang="en-US" sz="2400" dirty="0"/>
          </a:p>
          <a:p>
            <a:pPr marL="285750" indent="-285750">
              <a:buFont typeface="Arial" charset="0"/>
              <a:buChar char="•"/>
            </a:pPr>
            <a:endParaRPr lang="en-US" sz="2400" dirty="0"/>
          </a:p>
          <a:p>
            <a:pPr marL="285750" indent="-285750">
              <a:buFont typeface="Arial" charset="0"/>
              <a:buChar char="•"/>
            </a:pPr>
            <a:endParaRPr lang="en-US" sz="2400" b="1" u="sng" dirty="0"/>
          </a:p>
        </p:txBody>
      </p:sp>
    </p:spTree>
    <p:extLst>
      <p:ext uri="{BB962C8B-B14F-4D97-AF65-F5344CB8AC3E}">
        <p14:creationId xmlns:p14="http://schemas.microsoft.com/office/powerpoint/2010/main" val="62872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Baseball</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819" y="571500"/>
            <a:ext cx="6196361" cy="4647271"/>
          </a:xfrm>
          <a:prstGeom prst="rect">
            <a:avLst/>
          </a:prstGeom>
        </p:spPr>
      </p:pic>
      <p:sp>
        <p:nvSpPr>
          <p:cNvPr id="6" name="TextBox 5"/>
          <p:cNvSpPr txBox="1"/>
          <p:nvPr/>
        </p:nvSpPr>
        <p:spPr>
          <a:xfrm>
            <a:off x="2068236" y="5268539"/>
            <a:ext cx="5007525" cy="369332"/>
          </a:xfrm>
          <a:prstGeom prst="rect">
            <a:avLst/>
          </a:prstGeom>
          <a:noFill/>
        </p:spPr>
        <p:txBody>
          <a:bodyPr wrap="none" rtlCol="0">
            <a:spAutoFit/>
          </a:bodyPr>
          <a:lstStyle/>
          <a:p>
            <a:r>
              <a:rPr lang="en-US" dirty="0"/>
              <a:t>http://</a:t>
            </a:r>
            <a:r>
              <a:rPr lang="en-US" dirty="0" err="1"/>
              <a:t>seanlahman.com</a:t>
            </a:r>
            <a:r>
              <a:rPr lang="en-US" dirty="0"/>
              <a:t>/baseball-archive/statistics/</a:t>
            </a:r>
          </a:p>
        </p:txBody>
      </p:sp>
    </p:spTree>
    <p:extLst>
      <p:ext uri="{BB962C8B-B14F-4D97-AF65-F5344CB8AC3E}">
        <p14:creationId xmlns:p14="http://schemas.microsoft.com/office/powerpoint/2010/main" val="9949968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Baseball</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7" name="TextBox 6"/>
          <p:cNvSpPr txBox="1"/>
          <p:nvPr/>
        </p:nvSpPr>
        <p:spPr>
          <a:xfrm>
            <a:off x="587375" y="1181100"/>
            <a:ext cx="7969250" cy="4154983"/>
          </a:xfrm>
          <a:prstGeom prst="rect">
            <a:avLst/>
          </a:prstGeom>
          <a:noFill/>
        </p:spPr>
        <p:txBody>
          <a:bodyPr wrap="square" rtlCol="0">
            <a:spAutoFit/>
          </a:bodyPr>
          <a:lstStyle/>
          <a:p>
            <a:pPr marL="285750" indent="-285750">
              <a:buFont typeface="Arial" charset="0"/>
              <a:buChar char="•"/>
            </a:pPr>
            <a:r>
              <a:rPr lang="en-US" sz="2400" dirty="0"/>
              <a:t>Extensive database of statistics, at the player level (individual stats) and at the team level (team compositions, hall of fame, managers, etc.)</a:t>
            </a:r>
          </a:p>
          <a:p>
            <a:endParaRPr lang="en-US" sz="2400" dirty="0"/>
          </a:p>
          <a:p>
            <a:pPr marL="285750" indent="-285750">
              <a:buFont typeface="Arial" charset="0"/>
              <a:buChar char="•"/>
            </a:pPr>
            <a:r>
              <a:rPr lang="en-US" sz="2400" dirty="0"/>
              <a:t>WARNING: Emma and Sean know nothing about baseball</a:t>
            </a:r>
          </a:p>
          <a:p>
            <a:pPr marL="285750" indent="-285750">
              <a:buFont typeface="Arial" charset="0"/>
              <a:buChar char="•"/>
            </a:pPr>
            <a:endParaRPr lang="en-US" sz="2400" b="1" u="sng" dirty="0"/>
          </a:p>
          <a:p>
            <a:pPr marL="285750" indent="-285750">
              <a:buFont typeface="Arial" charset="0"/>
              <a:buChar char="•"/>
            </a:pPr>
            <a:r>
              <a:rPr lang="en-US" sz="2400" dirty="0"/>
              <a:t>Nonetheless, possible research directions</a:t>
            </a:r>
          </a:p>
          <a:p>
            <a:pPr marL="742950" lvl="1" indent="-285750">
              <a:buFont typeface="Arial" charset="0"/>
              <a:buChar char="•"/>
            </a:pPr>
            <a:r>
              <a:rPr lang="en-US" sz="2400" dirty="0"/>
              <a:t>Are there characteristics of the network that distinguish hall-of-famers?</a:t>
            </a:r>
          </a:p>
          <a:p>
            <a:pPr marL="742950" lvl="1" indent="-285750">
              <a:buFont typeface="Arial" charset="0"/>
              <a:buChar char="•"/>
            </a:pPr>
            <a:r>
              <a:rPr lang="en-US" sz="2400" dirty="0"/>
              <a:t>Mobility of players/managers across teams</a:t>
            </a:r>
          </a:p>
        </p:txBody>
      </p:sp>
    </p:spTree>
    <p:extLst>
      <p:ext uri="{BB962C8B-B14F-4D97-AF65-F5344CB8AC3E}">
        <p14:creationId xmlns:p14="http://schemas.microsoft.com/office/powerpoint/2010/main" val="342022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8" name="Object 2"/>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name="Equation" r:id="rId3" imgW="114120" imgH="215640" progId="">
                  <p:embed/>
                </p:oleObj>
              </mc:Choice>
              <mc:Fallback>
                <p:oleObj name="Equation" r:id="rId3" imgW="114120" imgH="215640" progId="">
                  <p:embed/>
                  <p:pic>
                    <p:nvPicPr>
                      <p:cNvPr id="1167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67774" y="680098"/>
            <a:ext cx="8737688" cy="5655331"/>
          </a:xfrm>
          <a:prstGeom prst="rect">
            <a:avLst/>
          </a:prstGeom>
          <a:noFill/>
        </p:spPr>
        <p:txBody>
          <a:bodyPr wrap="square">
            <a:spAutoFit/>
          </a:bodyPr>
          <a:lstStyle/>
          <a:p>
            <a:pPr marL="0" marR="0">
              <a:spcBef>
                <a:spcPts val="0"/>
              </a:spcBef>
              <a:spcAft>
                <a:spcPts val="1920"/>
              </a:spcAft>
            </a:pPr>
            <a:r>
              <a:rPr lang="en-US" sz="1600" dirty="0">
                <a:solidFill>
                  <a:srgbClr val="595959"/>
                </a:solidFill>
                <a:latin typeface="Calibri"/>
                <a:ea typeface="ＭＳ Ｐゴシック" charset="-128"/>
              </a:rPr>
              <a:t>The final project is the most rewarding part of the class, offering the students the opportunity to combine and utilize all the knowledge they acquired. Students are asked to select a network of interest to them, map it out and analyze it. Some procedural details enrich this assignment:</a:t>
            </a:r>
          </a:p>
          <a:p>
            <a:pPr marL="342900" marR="0" lvl="0" indent="-342900">
              <a:spcBef>
                <a:spcPts val="0"/>
              </a:spcBef>
              <a:spcAft>
                <a:spcPts val="800"/>
              </a:spcAft>
              <a:buFont typeface="+mj-lt"/>
              <a:buAutoNum type="alphaLcPeriod"/>
              <a:tabLst>
                <a:tab pos="457200" algn="l"/>
              </a:tabLst>
            </a:pPr>
            <a:r>
              <a:rPr lang="en-US" sz="1600" dirty="0">
                <a:solidFill>
                  <a:srgbClr val="595959"/>
                </a:solidFill>
                <a:latin typeface="Calibri"/>
                <a:ea typeface="ＭＳ Ｐゴシック" charset="-128"/>
              </a:rPr>
              <a:t>The project is carried out in pairs. The instructor does not do the pairing, but students are encouraged to find their partners.</a:t>
            </a:r>
          </a:p>
          <a:p>
            <a:pPr marL="342900" marR="0" lvl="0" indent="-342900">
              <a:lnSpc>
                <a:spcPct val="107000"/>
              </a:lnSpc>
              <a:spcBef>
                <a:spcPts val="0"/>
              </a:spcBef>
              <a:spcAft>
                <a:spcPts val="800"/>
              </a:spcAft>
              <a:buFont typeface="+mj-lt"/>
              <a:buAutoNum type="alphaLcPeriod"/>
              <a:tabLst>
                <a:tab pos="457200" algn="l"/>
              </a:tabLst>
            </a:pPr>
            <a:r>
              <a:rPr lang="en-US" sz="1600" dirty="0">
                <a:solidFill>
                  <a:srgbClr val="595959"/>
                </a:solidFill>
                <a:latin typeface="Calibri"/>
                <a:ea typeface="ＭＳ Ｐゴシック" charset="-128"/>
              </a:rPr>
              <a:t>A few weeks into the course one class is devoted to preliminary project presentations. Each group is asked to offer a five-minute presentation with no more than five slides, offering a preview of the dataset they selected. Students are advised to collect their own data - simply downloading a dataset already prepared for network analysis is not acceptable. Indeed, one of the goals of the project is to experience the choices and compromises one must make in network mapping. Manual mapping is allowed, like looking up the ingredients of recipes in a cookbook or the interaction of characters in a novel or a historical text. Digital mapping is encouraged, like scrapping data from a website or a database that is not explicitly organized as a network map, but the students must reinterpret and clean the data to make it amenable for network analysis. For example, one can systematically scrap data from Wikipedia to identify relationships between writers, scientists, or concepts.</a:t>
            </a:r>
          </a:p>
          <a:p>
            <a:pPr fontAlgn="base">
              <a:spcBef>
                <a:spcPct val="0"/>
              </a:spcBef>
              <a:spcAft>
                <a:spcPct val="0"/>
              </a:spcAft>
            </a:pPr>
            <a:endParaRPr lang="en-US" sz="1600" dirty="0">
              <a:solidFill>
                <a:srgbClr val="595959"/>
              </a:solidFill>
              <a:latin typeface="Calibri"/>
              <a:ea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endParaRPr>
          </a:p>
          <a:p>
            <a:pPr>
              <a:defRPr/>
            </a:pPr>
            <a:endParaRPr lang="en-US" sz="1600" dirty="0">
              <a:solidFill>
                <a:srgbClr val="595959"/>
              </a:solidFill>
              <a:latin typeface="Calibri"/>
              <a:ea typeface="ＭＳ Ｐゴシック" charset="-128"/>
              <a:cs typeface="ＭＳ Ｐゴシック" charset="-128"/>
            </a:endParaRPr>
          </a:p>
        </p:txBody>
      </p:sp>
      <p:sp>
        <p:nvSpPr>
          <p:cNvPr id="7" name="TextBox 6"/>
          <p:cNvSpPr txBox="1"/>
          <p:nvPr/>
        </p:nvSpPr>
        <p:spPr>
          <a:xfrm>
            <a:off x="1509715" y="0"/>
            <a:ext cx="4672424" cy="592726"/>
          </a:xfrm>
          <a:prstGeom prst="rect">
            <a:avLst/>
          </a:prstGeom>
          <a:noFill/>
        </p:spPr>
        <p:txBody>
          <a:bodyPr wrap="square">
            <a:spAutoFit/>
          </a:bodyPr>
          <a:lstStyle/>
          <a:p>
            <a:pPr marL="0" marR="0">
              <a:lnSpc>
                <a:spcPct val="107000"/>
              </a:lnSpc>
              <a:spcBef>
                <a:spcPts val="0"/>
              </a:spcBef>
              <a:spcAft>
                <a:spcPts val="0"/>
              </a:spcAft>
            </a:pPr>
            <a:r>
              <a:rPr lang="en-US" sz="1600" dirty="0">
                <a:solidFill>
                  <a:srgbClr val="4F81BD"/>
                </a:solidFill>
                <a:latin typeface="Helvetica"/>
                <a:cs typeface="Helvetica"/>
              </a:rPr>
              <a:t>MATH517 Final Research Project Summer 2022</a:t>
            </a:r>
            <a:r>
              <a:rPr lang="en-US" sz="3200" dirty="0">
                <a:solidFill>
                  <a:srgbClr val="4F81BD"/>
                </a:solidFill>
                <a:latin typeface="Helvetica"/>
                <a:cs typeface="Helvetica"/>
              </a:rPr>
              <a:t> </a:t>
            </a:r>
            <a:endParaRPr lang="en-US" sz="3200" b="1" dirty="0">
              <a:solidFill>
                <a:srgbClr val="4F81BD">
                  <a:lumMod val="75000"/>
                </a:srgbClr>
              </a:solidFill>
              <a:latin typeface="Calibri"/>
              <a:ea typeface="ＭＳ Ｐゴシック" charset="-128"/>
              <a:cs typeface="ＭＳ Ｐゴシック" charset="-128"/>
            </a:endParaRPr>
          </a:p>
        </p:txBody>
      </p:sp>
    </p:spTree>
    <p:extLst>
      <p:ext uri="{BB962C8B-B14F-4D97-AF65-F5344CB8AC3E}">
        <p14:creationId xmlns:p14="http://schemas.microsoft.com/office/powerpoint/2010/main" val="4146923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8" name="Object 2"/>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name="Equation" r:id="rId3" imgW="114120" imgH="215640" progId="">
                  <p:embed/>
                </p:oleObj>
              </mc:Choice>
              <mc:Fallback>
                <p:oleObj name="Equation" r:id="rId3" imgW="114120" imgH="215640" progId="">
                  <p:embed/>
                  <p:pic>
                    <p:nvPicPr>
                      <p:cNvPr id="1167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67773" y="680098"/>
            <a:ext cx="8808453" cy="2599751"/>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lphaLcPeriod"/>
              <a:tabLst>
                <a:tab pos="457200" algn="l"/>
              </a:tabLst>
            </a:pPr>
            <a:r>
              <a:rPr lang="en-US" sz="1600" dirty="0">
                <a:solidFill>
                  <a:srgbClr val="595959"/>
                </a:solidFill>
                <a:latin typeface="Calibri"/>
                <a:ea typeface="ＭＳ Ｐゴシック" charset="-128"/>
              </a:rPr>
              <a:t>It is important to always emphasize that the purpose of the final project is to test a student's ability to analyze a network. Consequently, students must stay focused on exploring the network aspect of the data and avoid being carried away by other tempting questions their dataset poses that would take them away from this goal.</a:t>
            </a:r>
          </a:p>
          <a:p>
            <a:pPr marL="342900" marR="0" lvl="0" indent="-342900">
              <a:lnSpc>
                <a:spcPct val="107000"/>
              </a:lnSpc>
              <a:spcBef>
                <a:spcPts val="0"/>
              </a:spcBef>
              <a:spcAft>
                <a:spcPts val="800"/>
              </a:spcAft>
              <a:buFont typeface="+mj-lt"/>
              <a:buAutoNum type="alphaLcPeriod"/>
              <a:tabLst>
                <a:tab pos="457200" algn="l"/>
              </a:tabLst>
            </a:pPr>
            <a:r>
              <a:rPr lang="en-US" sz="1600" dirty="0">
                <a:solidFill>
                  <a:srgbClr val="595959"/>
                </a:solidFill>
                <a:latin typeface="Calibri"/>
                <a:ea typeface="ＭＳ Ｐゴシック" charset="-128"/>
              </a:rPr>
              <a:t>The course ends with the final project presentations</a:t>
            </a:r>
          </a:p>
          <a:p>
            <a:pPr fontAlgn="base">
              <a:spcBef>
                <a:spcPct val="0"/>
              </a:spcBef>
              <a:spcAft>
                <a:spcPct val="0"/>
              </a:spcAft>
            </a:pPr>
            <a:endParaRPr lang="en-US" sz="1600" dirty="0">
              <a:solidFill>
                <a:srgbClr val="595959"/>
              </a:solidFill>
              <a:latin typeface="Calibri"/>
              <a:ea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endParaRPr>
          </a:p>
          <a:p>
            <a:pPr>
              <a:defRPr/>
            </a:pPr>
            <a:endParaRPr lang="en-US" sz="1600" dirty="0">
              <a:solidFill>
                <a:srgbClr val="595959"/>
              </a:solidFill>
              <a:latin typeface="Calibri"/>
              <a:ea typeface="ＭＳ Ｐゴシック" charset="-128"/>
              <a:cs typeface="ＭＳ Ｐゴシック" charset="-128"/>
            </a:endParaRPr>
          </a:p>
        </p:txBody>
      </p:sp>
      <p:sp>
        <p:nvSpPr>
          <p:cNvPr id="7" name="TextBox 6"/>
          <p:cNvSpPr txBox="1"/>
          <p:nvPr/>
        </p:nvSpPr>
        <p:spPr>
          <a:xfrm>
            <a:off x="1509715" y="0"/>
            <a:ext cx="4672424" cy="592726"/>
          </a:xfrm>
          <a:prstGeom prst="rect">
            <a:avLst/>
          </a:prstGeom>
          <a:noFill/>
        </p:spPr>
        <p:txBody>
          <a:bodyPr wrap="square">
            <a:spAutoFit/>
          </a:bodyPr>
          <a:lstStyle/>
          <a:p>
            <a:pPr marL="0" marR="0">
              <a:lnSpc>
                <a:spcPct val="107000"/>
              </a:lnSpc>
              <a:spcBef>
                <a:spcPts val="0"/>
              </a:spcBef>
              <a:spcAft>
                <a:spcPts val="0"/>
              </a:spcAft>
            </a:pPr>
            <a:r>
              <a:rPr lang="en-US" sz="1600" dirty="0">
                <a:solidFill>
                  <a:srgbClr val="4F81BD"/>
                </a:solidFill>
                <a:latin typeface="Helvetica"/>
                <a:cs typeface="Helvetica"/>
              </a:rPr>
              <a:t>MATH517 Final Research Project Summer 2022</a:t>
            </a:r>
            <a:r>
              <a:rPr lang="en-US" sz="3200" dirty="0">
                <a:solidFill>
                  <a:srgbClr val="4F81BD"/>
                </a:solidFill>
                <a:latin typeface="Helvetica"/>
                <a:cs typeface="Helvetica"/>
              </a:rPr>
              <a:t> </a:t>
            </a:r>
            <a:endParaRPr lang="en-US" sz="3200" b="1" dirty="0">
              <a:solidFill>
                <a:srgbClr val="4F81BD">
                  <a:lumMod val="75000"/>
                </a:srgbClr>
              </a:solidFill>
              <a:latin typeface="Calibri"/>
              <a:ea typeface="ＭＳ Ｐゴシック" charset="-128"/>
              <a:cs typeface="ＭＳ Ｐゴシック" charset="-128"/>
            </a:endParaRPr>
          </a:p>
        </p:txBody>
      </p:sp>
    </p:spTree>
    <p:extLst>
      <p:ext uri="{BB962C8B-B14F-4D97-AF65-F5344CB8AC3E}">
        <p14:creationId xmlns:p14="http://schemas.microsoft.com/office/powerpoint/2010/main" val="1529655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8" name="Object 2"/>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name="Equation" r:id="rId2" imgW="114120" imgH="215640" progId="">
                  <p:embed/>
                </p:oleObj>
              </mc:Choice>
              <mc:Fallback>
                <p:oleObj name="Equation" r:id="rId2" imgW="114120" imgH="215640" progId="">
                  <p:embed/>
                  <p:pic>
                    <p:nvPicPr>
                      <p:cNvPr id="11673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86266" y="894296"/>
            <a:ext cx="8560169" cy="5755422"/>
          </a:xfrm>
          <a:prstGeom prst="rect">
            <a:avLst/>
          </a:prstGeom>
          <a:noFill/>
        </p:spPr>
        <p:txBody>
          <a:bodyPr wrap="square">
            <a:spAutoFit/>
          </a:bodyPr>
          <a:lstStyle/>
          <a:p>
            <a:pPr>
              <a:defRPr/>
            </a:pPr>
            <a:r>
              <a:rPr lang="en-US" sz="1600" dirty="0">
                <a:solidFill>
                  <a:srgbClr val="595959"/>
                </a:solidFill>
                <a:latin typeface="Calibri"/>
                <a:ea typeface="ＭＳ Ｐゴシック" charset="-128"/>
                <a:cs typeface="ＭＳ Ｐゴシック" charset="-128"/>
              </a:rPr>
              <a:t>Measure: N(t), L(t) [t- time if you have a time dependent system);  P(k) (degree distribution);  &lt;l&gt; average path length;  C (clustering coefficient), </a:t>
            </a:r>
            <a:r>
              <a:rPr lang="en-US" sz="1600" dirty="0" err="1">
                <a:solidFill>
                  <a:srgbClr val="595959"/>
                </a:solidFill>
                <a:latin typeface="Calibri"/>
                <a:ea typeface="ＭＳ Ｐゴシック" charset="-128"/>
                <a:cs typeface="ＭＳ Ｐゴシック" charset="-128"/>
              </a:rPr>
              <a:t>C</a:t>
            </a:r>
            <a:r>
              <a:rPr lang="en-US" sz="1600" baseline="-25000" dirty="0" err="1">
                <a:solidFill>
                  <a:srgbClr val="595959"/>
                </a:solidFill>
                <a:latin typeface="Calibri"/>
                <a:ea typeface="ＭＳ Ｐゴシック" charset="-128"/>
                <a:cs typeface="ＭＳ Ｐゴシック" charset="-128"/>
              </a:rPr>
              <a:t>rand</a:t>
            </a:r>
            <a:r>
              <a:rPr lang="en-US" sz="1600" baseline="-25000" dirty="0">
                <a:solidFill>
                  <a:srgbClr val="595959"/>
                </a:solidFill>
                <a:latin typeface="Calibri"/>
                <a:ea typeface="ＭＳ Ｐゴシック" charset="-128"/>
                <a:cs typeface="ＭＳ Ｐゴシック" charset="-128"/>
              </a:rPr>
              <a:t>, </a:t>
            </a:r>
            <a:r>
              <a:rPr lang="en-US" sz="1600" dirty="0">
                <a:solidFill>
                  <a:srgbClr val="595959"/>
                </a:solidFill>
                <a:latin typeface="Calibri"/>
                <a:ea typeface="ＭＳ Ｐゴシック" charset="-128"/>
                <a:cs typeface="ＭＳ Ｐゴシック" charset="-128"/>
              </a:rPr>
              <a:t>C(k);</a:t>
            </a:r>
            <a:r>
              <a:rPr lang="en-US" sz="1600" baseline="-25000" dirty="0">
                <a:solidFill>
                  <a:srgbClr val="595959"/>
                </a:solidFill>
                <a:latin typeface="Calibri"/>
                <a:ea typeface="ＭＳ Ｐゴシック" charset="-128"/>
                <a:cs typeface="ＭＳ Ｐゴシック" charset="-128"/>
              </a:rPr>
              <a:t> </a:t>
            </a:r>
            <a:r>
              <a:rPr lang="en-US" sz="1600" dirty="0">
                <a:solidFill>
                  <a:srgbClr val="595959"/>
                </a:solidFill>
                <a:latin typeface="Calibri"/>
                <a:ea typeface="ＭＳ Ｐゴシック" charset="-128"/>
                <a:cs typeface="ＭＳ Ｐゴシック" charset="-128"/>
              </a:rPr>
              <a:t>Visualization/communities; P(w) if you have a weighted network; network robustness (if appropriate); spreading (if appropriate).</a:t>
            </a:r>
          </a:p>
          <a:p>
            <a:pPr>
              <a:defRPr/>
            </a:pPr>
            <a:endParaRPr lang="en-US" sz="1600" dirty="0">
              <a:solidFill>
                <a:srgbClr val="595959"/>
              </a:solidFill>
              <a:latin typeface="Calibri"/>
              <a:ea typeface="ＭＳ Ｐゴシック" charset="-128"/>
              <a:cs typeface="ＭＳ Ｐゴシック" charset="-128"/>
            </a:endParaRPr>
          </a:p>
          <a:p>
            <a:pPr>
              <a:defRPr/>
            </a:pPr>
            <a:r>
              <a:rPr lang="en-US" sz="1600" dirty="0">
                <a:solidFill>
                  <a:srgbClr val="595959"/>
                </a:solidFill>
                <a:latin typeface="Calibri"/>
                <a:ea typeface="ＭＳ Ｐゴシック" charset="-128"/>
                <a:cs typeface="ＭＳ Ｐゴシック" charset="-128"/>
              </a:rPr>
              <a:t>It is not sufficient to measure things– you need to discuss the insights they offer:</a:t>
            </a:r>
          </a:p>
          <a:p>
            <a:pPr>
              <a:defRPr/>
            </a:pPr>
            <a:r>
              <a:rPr lang="en-US" sz="1600" dirty="0">
                <a:solidFill>
                  <a:srgbClr val="595959"/>
                </a:solidFill>
                <a:latin typeface="Calibri"/>
                <a:ea typeface="ＭＳ Ｐゴシック" charset="-128"/>
                <a:cs typeface="ＭＳ Ｐゴシック" charset="-128"/>
              </a:rPr>
              <a:t>What was your expectation? </a:t>
            </a:r>
          </a:p>
          <a:p>
            <a:pPr>
              <a:defRPr/>
            </a:pPr>
            <a:r>
              <a:rPr lang="en-US" sz="1600" dirty="0">
                <a:solidFill>
                  <a:srgbClr val="595959"/>
                </a:solidFill>
                <a:latin typeface="Calibri"/>
                <a:ea typeface="ＭＳ Ｐゴシック" charset="-128"/>
              </a:rPr>
              <a:t>What is the proper random reference?</a:t>
            </a:r>
          </a:p>
          <a:p>
            <a:pPr>
              <a:defRPr/>
            </a:pPr>
            <a:r>
              <a:rPr lang="en-US" sz="1600" dirty="0">
                <a:solidFill>
                  <a:srgbClr val="595959"/>
                </a:solidFill>
                <a:latin typeface="Calibri"/>
                <a:ea typeface="ＭＳ Ｐゴシック" charset="-128"/>
                <a:cs typeface="ＭＳ Ｐゴシック" charset="-128"/>
              </a:rPr>
              <a:t>How do the results compare to your expectations? </a:t>
            </a:r>
          </a:p>
          <a:p>
            <a:pPr>
              <a:defRPr/>
            </a:pPr>
            <a:r>
              <a:rPr lang="en-US" sz="1600" dirty="0">
                <a:solidFill>
                  <a:srgbClr val="595959"/>
                </a:solidFill>
                <a:ea typeface="ＭＳ Ｐゴシック" charset="-128"/>
                <a:cs typeface="ＭＳ Ｐゴシック" charset="-128"/>
              </a:rPr>
              <a:t>What did you learn from each quantity you measured?</a:t>
            </a:r>
          </a:p>
          <a:p>
            <a:pPr>
              <a:defRPr/>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Time frame will be strictly enforced.  Approximately 12min + 3 min questions;</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No need to write a report—you will hand in the presentation.</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Send us an email with names/titles/program.</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Come earlier and try out your slides with the projector.  Show an entry of the data source—just to have a sense of how the source looks like. On the slide, give your program/name.</a:t>
            </a:r>
          </a:p>
          <a:p>
            <a:pPr fontAlgn="base">
              <a:spcBef>
                <a:spcPct val="0"/>
              </a:spcBef>
              <a:spcAft>
                <a:spcPct val="0"/>
              </a:spcAft>
            </a:pPr>
            <a:r>
              <a:rPr lang="en-US" sz="1600" i="1" dirty="0">
                <a:solidFill>
                  <a:srgbClr val="595959"/>
                </a:solidFill>
                <a:latin typeface="Calibri"/>
                <a:ea typeface="ＭＳ Ｐゴシック" charset="-128"/>
                <a:cs typeface="ＭＳ Ｐゴシック" charset="-128"/>
              </a:rPr>
              <a:t>Grading criteria: </a:t>
            </a: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Use of network tools (completeness/correctness); </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Ability to extract information/insights from your data using the network tools; </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Overall quality of the project/presentation.</a:t>
            </a: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a:defRPr/>
            </a:pPr>
            <a:endParaRPr lang="en-US" sz="1600" dirty="0">
              <a:solidFill>
                <a:srgbClr val="595959"/>
              </a:solidFill>
              <a:latin typeface="Calibri"/>
              <a:ea typeface="ＭＳ Ｐゴシック" charset="-128"/>
              <a:cs typeface="ＭＳ Ｐゴシック" charset="-128"/>
            </a:endParaRPr>
          </a:p>
        </p:txBody>
      </p:sp>
      <p:sp>
        <p:nvSpPr>
          <p:cNvPr id="7" name="TextBox 6"/>
          <p:cNvSpPr txBox="1"/>
          <p:nvPr/>
        </p:nvSpPr>
        <p:spPr>
          <a:xfrm>
            <a:off x="1509713" y="219075"/>
            <a:ext cx="4381929" cy="584776"/>
          </a:xfrm>
          <a:prstGeom prst="rect">
            <a:avLst/>
          </a:prstGeom>
          <a:noFill/>
        </p:spPr>
        <p:txBody>
          <a:bodyPr wrap="none">
            <a:spAutoFit/>
          </a:bodyPr>
          <a:lstStyle/>
          <a:p>
            <a:pPr>
              <a:defRPr/>
            </a:pPr>
            <a:r>
              <a:rPr lang="en-US" sz="3200" dirty="0">
                <a:solidFill>
                  <a:srgbClr val="4F81BD"/>
                </a:solidFill>
                <a:latin typeface="Helvetica"/>
                <a:cs typeface="Helvetica"/>
              </a:rPr>
              <a:t>Final project guidelines</a:t>
            </a:r>
            <a:endParaRPr lang="en-US" sz="3200" b="1" dirty="0">
              <a:solidFill>
                <a:srgbClr val="4F81BD">
                  <a:lumMod val="75000"/>
                </a:srgbClr>
              </a:solidFill>
              <a:latin typeface="Calibri"/>
              <a:ea typeface="ＭＳ Ｐゴシック" charset="-128"/>
              <a:cs typeface="ＭＳ Ｐゴシック" charset="-128"/>
            </a:endParaRPr>
          </a:p>
        </p:txBody>
      </p:sp>
    </p:spTree>
    <p:extLst>
      <p:ext uri="{BB962C8B-B14F-4D97-AF65-F5344CB8AC3E}">
        <p14:creationId xmlns:p14="http://schemas.microsoft.com/office/powerpoint/2010/main" val="384286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8" name="Object 2"/>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name="Equation" r:id="rId2" imgW="114120" imgH="215640" progId="">
                  <p:embed/>
                </p:oleObj>
              </mc:Choice>
              <mc:Fallback>
                <p:oleObj name="Equation" r:id="rId2" imgW="114120" imgH="215640" progId="">
                  <p:embed/>
                  <p:pic>
                    <p:nvPicPr>
                      <p:cNvPr id="11673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63810" y="712810"/>
            <a:ext cx="8560169" cy="3287567"/>
          </a:xfrm>
          <a:prstGeom prst="rect">
            <a:avLst/>
          </a:prstGeom>
          <a:noFill/>
        </p:spPr>
        <p:txBody>
          <a:bodyPr wrap="square">
            <a:spAutoFit/>
          </a:bodyPr>
          <a:lstStyle/>
          <a:p>
            <a:pPr marL="0" marR="0">
              <a:lnSpc>
                <a:spcPct val="107000"/>
              </a:lnSpc>
              <a:spcBef>
                <a:spcPts val="0"/>
              </a:spcBef>
              <a:spcAft>
                <a:spcPts val="0"/>
              </a:spcAft>
            </a:pPr>
            <a:r>
              <a:rPr lang="en-US" sz="1600" dirty="0">
                <a:solidFill>
                  <a:srgbClr val="595959"/>
                </a:solidFill>
                <a:latin typeface="Calibri"/>
                <a:ea typeface="ＭＳ Ｐゴシック" charset="-128"/>
              </a:rPr>
              <a:t>Present 5 slides in no more than five minutes.</a:t>
            </a: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595959"/>
                </a:solidFill>
                <a:latin typeface="Calibri"/>
                <a:ea typeface="ＭＳ Ｐゴシック" charset="-128"/>
              </a:rPr>
              <a:t>Introduce your network, discussion its nodes and links.</a:t>
            </a: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595959"/>
                </a:solidFill>
                <a:latin typeface="Calibri"/>
                <a:ea typeface="ＭＳ Ｐゴシック" charset="-128"/>
              </a:rPr>
              <a:t>Tell us how you will collect the data and estimate size of the network(N, L). Make sure that N &gt; 100.</a:t>
            </a: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595959"/>
                </a:solidFill>
                <a:latin typeface="Calibri"/>
                <a:ea typeface="ＭＳ Ｐゴシック" charset="-128"/>
              </a:rPr>
              <a:t>Tel us what questions you are planning to ask. We understand that they may change as you advance with your project and the class.</a:t>
            </a: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595959"/>
                </a:solidFill>
                <a:latin typeface="Calibri"/>
                <a:ea typeface="ＭＳ Ｐゴシック" charset="-128"/>
              </a:rPr>
              <a:t>Tel us why you care about your network</a:t>
            </a:r>
          </a:p>
          <a:p>
            <a:pPr marL="0" marR="0">
              <a:lnSpc>
                <a:spcPct val="107000"/>
              </a:lnSpc>
              <a:spcBef>
                <a:spcPts val="0"/>
              </a:spcBef>
              <a:spcAft>
                <a:spcPts val="800"/>
              </a:spcAft>
            </a:pPr>
            <a:r>
              <a:rPr lang="en-US" sz="1600" dirty="0">
                <a:solidFill>
                  <a:srgbClr val="595959"/>
                </a:solidFill>
                <a:latin typeface="Calibri"/>
                <a:ea typeface="ＭＳ Ｐゴシック" charset="-128"/>
              </a:rPr>
              <a:t> </a:t>
            </a: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a:defRPr/>
            </a:pPr>
            <a:endParaRPr lang="en-US" sz="1600" dirty="0">
              <a:solidFill>
                <a:srgbClr val="595959"/>
              </a:solidFill>
              <a:latin typeface="Calibri"/>
              <a:ea typeface="ＭＳ Ｐゴシック" charset="-128"/>
              <a:cs typeface="ＭＳ Ｐゴシック" charset="-128"/>
            </a:endParaRPr>
          </a:p>
        </p:txBody>
      </p:sp>
      <p:sp>
        <p:nvSpPr>
          <p:cNvPr id="7" name="TextBox 6"/>
          <p:cNvSpPr txBox="1"/>
          <p:nvPr/>
        </p:nvSpPr>
        <p:spPr>
          <a:xfrm>
            <a:off x="1509713" y="219075"/>
            <a:ext cx="6676828" cy="584775"/>
          </a:xfrm>
          <a:prstGeom prst="rect">
            <a:avLst/>
          </a:prstGeom>
          <a:noFill/>
        </p:spPr>
        <p:txBody>
          <a:bodyPr wrap="none">
            <a:spAutoFit/>
          </a:bodyPr>
          <a:lstStyle/>
          <a:p>
            <a:pPr>
              <a:defRPr/>
            </a:pPr>
            <a:r>
              <a:rPr lang="en-US" sz="3200" dirty="0">
                <a:solidFill>
                  <a:srgbClr val="4F81BD"/>
                </a:solidFill>
                <a:latin typeface="Helvetica"/>
                <a:cs typeface="Helvetica"/>
              </a:rPr>
              <a:t>Final Preliminary Project Guidelines</a:t>
            </a:r>
            <a:endParaRPr lang="en-US" sz="3200" b="1" dirty="0">
              <a:solidFill>
                <a:srgbClr val="4F81BD">
                  <a:lumMod val="75000"/>
                </a:srgbClr>
              </a:solidFill>
              <a:latin typeface="Calibri"/>
              <a:ea typeface="ＭＳ Ｐゴシック" charset="-128"/>
              <a:cs typeface="ＭＳ Ｐゴシック" charset="-128"/>
            </a:endParaRPr>
          </a:p>
        </p:txBody>
      </p:sp>
    </p:spTree>
    <p:extLst>
      <p:ext uri="{BB962C8B-B14F-4D97-AF65-F5344CB8AC3E}">
        <p14:creationId xmlns:p14="http://schemas.microsoft.com/office/powerpoint/2010/main" val="2119166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7_sexnet.jpg"/>
          <p:cNvPicPr>
            <a:picLocks noChangeAspect="1"/>
          </p:cNvPicPr>
          <p:nvPr/>
        </p:nvPicPr>
        <p:blipFill>
          <a:blip r:embed="rId2"/>
          <a:stretch>
            <a:fillRect/>
          </a:stretch>
        </p:blipFill>
        <p:spPr>
          <a:xfrm>
            <a:off x="16932" y="389459"/>
            <a:ext cx="9144001" cy="5715000"/>
          </a:xfrm>
          <a:prstGeom prst="rect">
            <a:avLst/>
          </a:prstGeom>
        </p:spPr>
      </p:pic>
      <p:sp>
        <p:nvSpPr>
          <p:cNvPr id="6" name="TextBox 5"/>
          <p:cNvSpPr txBox="1"/>
          <p:nvPr/>
        </p:nvSpPr>
        <p:spPr>
          <a:xfrm>
            <a:off x="5727702" y="2696755"/>
            <a:ext cx="3416298" cy="1631216"/>
          </a:xfrm>
          <a:prstGeom prst="rect">
            <a:avLst/>
          </a:prstGeom>
          <a:solidFill>
            <a:schemeClr val="bg1">
              <a:alpha val="70000"/>
            </a:schemeClr>
          </a:solidFill>
        </p:spPr>
        <p:txBody>
          <a:bodyPr wrap="square" rtlCol="0">
            <a:spAutoFit/>
          </a:bodyPr>
          <a:lstStyle/>
          <a:p>
            <a:r>
              <a:rPr lang="en-US" sz="2000" b="1" dirty="0">
                <a:latin typeface="Helvetica"/>
                <a:cs typeface="Helvetica"/>
              </a:rPr>
              <a:t>If you connect those that have a romantic and sexual relationship, you will be exploring the </a:t>
            </a:r>
            <a:r>
              <a:rPr lang="en-US" sz="2000" b="1" i="1" dirty="0">
                <a:solidFill>
                  <a:srgbClr val="800000"/>
                </a:solidFill>
                <a:latin typeface="Helvetica"/>
                <a:cs typeface="Helvetica"/>
              </a:rPr>
              <a:t>sexual networks</a:t>
            </a:r>
            <a:r>
              <a:rPr lang="en-US" sz="2000" b="1" i="1" dirty="0">
                <a:latin typeface="Helvetica"/>
                <a:cs typeface="Helvetica"/>
              </a:rPr>
              <a:t>.</a:t>
            </a: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056445"/>
            <a:ext cx="7467600" cy="1938992"/>
          </a:xfrm>
          <a:prstGeom prst="rect">
            <a:avLst/>
          </a:prstGeom>
          <a:solidFill>
            <a:schemeClr val="bg1">
              <a:alpha val="40000"/>
            </a:schemeClr>
          </a:solidFill>
        </p:spPr>
        <p:txBody>
          <a:bodyPr wrap="square" rtlCol="0">
            <a:spAutoFit/>
          </a:bodyPr>
          <a:lstStyle/>
          <a:p>
            <a:r>
              <a:rPr lang="en-US" sz="2400" dirty="0">
                <a:latin typeface="Helvetica"/>
                <a:cs typeface="Helvetica"/>
              </a:rPr>
              <a:t>If you connect individuals based on their first name (</a:t>
            </a:r>
            <a:r>
              <a:rPr lang="en-US" sz="2400" i="1" dirty="0">
                <a:latin typeface="Helvetica"/>
                <a:cs typeface="Helvetica"/>
              </a:rPr>
              <a:t>all Peters connected to each other</a:t>
            </a:r>
            <a:r>
              <a:rPr lang="en-US" sz="2400" dirty="0">
                <a:latin typeface="Helvetica"/>
                <a:cs typeface="Helvetica"/>
              </a:rPr>
              <a:t>), you will be exploring what? </a:t>
            </a:r>
          </a:p>
          <a:p>
            <a:endParaRPr lang="en-US" sz="2400" dirty="0">
              <a:latin typeface="Helvetica"/>
              <a:cs typeface="Helvetica"/>
            </a:endParaRPr>
          </a:p>
          <a:p>
            <a:r>
              <a:rPr lang="en-US" sz="2400" dirty="0">
                <a:latin typeface="Helvetica"/>
                <a:cs typeface="Helvetica"/>
              </a:rPr>
              <a:t>It is a network, nevertheless.</a:t>
            </a: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2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454322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Q2: Degree, degree distribution.</a:t>
            </a:r>
          </a:p>
        </p:txBody>
      </p:sp>
    </p:spTree>
    <p:extLst>
      <p:ext uri="{BB962C8B-B14F-4D97-AF65-F5344CB8AC3E}">
        <p14:creationId xmlns:p14="http://schemas.microsoft.com/office/powerpoint/2010/main" val="35899206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2123658"/>
          </a:xfrm>
          <a:prstGeom prst="rect">
            <a:avLst/>
          </a:prstGeom>
          <a:noFill/>
        </p:spPr>
        <p:txBody>
          <a:bodyPr wrap="square" rtlCol="0">
            <a:spAutoFit/>
          </a:bodyPr>
          <a:lstStyle/>
          <a:p>
            <a:pPr algn="ctr"/>
            <a:r>
              <a:rPr lang="en-US" sz="4400" dirty="0">
                <a:latin typeface="Trajan Pro"/>
                <a:cs typeface="Trajan Pro"/>
              </a:rPr>
              <a:t>Degree, Average Degree and Degree Distribution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2.3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235341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ext Box 3"/>
          <p:cNvSpPr txBox="1">
            <a:spLocks noChangeArrowheads="1"/>
          </p:cNvSpPr>
          <p:nvPr/>
        </p:nvSpPr>
        <p:spPr bwMode="auto">
          <a:xfrm>
            <a:off x="3149600" y="677763"/>
            <a:ext cx="6070600" cy="945900"/>
          </a:xfrm>
          <a:prstGeom prst="rect">
            <a:avLst/>
          </a:prstGeom>
          <a:noFill/>
          <a:ln w="9525">
            <a:noFill/>
            <a:miter lim="800000"/>
            <a:headEnd/>
            <a:tailEnd/>
          </a:ln>
        </p:spPr>
        <p:txBody>
          <a:bodyPr wrap="square">
            <a:prstTxWarp prst="textNoShape">
              <a:avLst/>
            </a:prstTxWarp>
            <a:spAutoFit/>
          </a:bodyPr>
          <a:lstStyle/>
          <a:p>
            <a:pPr>
              <a:lnSpc>
                <a:spcPct val="180000"/>
              </a:lnSpc>
            </a:pPr>
            <a:r>
              <a:rPr lang="en-US" sz="1600" dirty="0">
                <a:solidFill>
                  <a:schemeClr val="accent2"/>
                </a:solidFill>
                <a:latin typeface="Helvetica"/>
                <a:cs typeface="Helvetica"/>
              </a:rPr>
              <a:t>Node degree</a:t>
            </a:r>
            <a:r>
              <a:rPr lang="en-US" sz="1600" dirty="0">
                <a:latin typeface="Helvetica"/>
                <a:cs typeface="Helvetica"/>
              </a:rPr>
              <a:t>: the number of links connected to the node.</a:t>
            </a:r>
          </a:p>
          <a:p>
            <a:pPr>
              <a:lnSpc>
                <a:spcPct val="180000"/>
              </a:lnSpc>
            </a:pPr>
            <a:endParaRPr lang="en-US" sz="1600" dirty="0">
              <a:latin typeface="Helvetica"/>
              <a:cs typeface="Helvetica"/>
            </a:endParaRPr>
          </a:p>
        </p:txBody>
      </p:sp>
      <p:graphicFrame>
        <p:nvGraphicFramePr>
          <p:cNvPr id="1026" name="Object 7"/>
          <p:cNvGraphicFramePr>
            <a:graphicFrameLocks noChangeAspect="1"/>
          </p:cNvGraphicFramePr>
          <p:nvPr/>
        </p:nvGraphicFramePr>
        <p:xfrm>
          <a:off x="5020776" y="1623663"/>
          <a:ext cx="906589" cy="364214"/>
        </p:xfrm>
        <a:graphic>
          <a:graphicData uri="http://schemas.openxmlformats.org/presentationml/2006/ole">
            <mc:AlternateContent xmlns:mc="http://schemas.openxmlformats.org/markup-compatibility/2006">
              <mc:Choice xmlns:v="urn:schemas-microsoft-com:vml" Requires="v">
                <p:oleObj name="Equation" r:id="rId3" imgW="431800" imgH="177800" progId="Equation.3">
                  <p:embed/>
                </p:oleObj>
              </mc:Choice>
              <mc:Fallback>
                <p:oleObj name="Equation" r:id="rId3" imgW="431800" imgH="177800" progId="Equation.3">
                  <p:embed/>
                  <p:pic>
                    <p:nvPicPr>
                      <p:cNvPr id="0" name="Picture 2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0776" y="1623663"/>
                        <a:ext cx="906589" cy="364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NODE DEGREES</a:t>
            </a:r>
          </a:p>
        </p:txBody>
      </p:sp>
      <p:sp>
        <p:nvSpPr>
          <p:cNvPr id="19" name="TextBox 18"/>
          <p:cNvSpPr txBox="1"/>
          <p:nvPr/>
        </p:nvSpPr>
        <p:spPr>
          <a:xfrm rot="16200000">
            <a:off x="-683568" y="1394767"/>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21" name="Rectangle 20"/>
          <p:cNvSpPr/>
          <p:nvPr/>
        </p:nvSpPr>
        <p:spPr>
          <a:xfrm>
            <a:off x="266700" y="2857500"/>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38"/>
          <p:cNvGrpSpPr/>
          <p:nvPr/>
        </p:nvGrpSpPr>
        <p:grpSpPr>
          <a:xfrm>
            <a:off x="944502" y="1264316"/>
            <a:ext cx="2027901" cy="1344998"/>
            <a:chOff x="944502" y="1196580"/>
            <a:chExt cx="2027901" cy="1344998"/>
          </a:xfrm>
        </p:grpSpPr>
        <p:sp>
          <p:nvSpPr>
            <p:cNvPr id="43" name="Oval 42"/>
            <p:cNvSpPr/>
            <p:nvPr/>
          </p:nvSpPr>
          <p:spPr>
            <a:xfrm>
              <a:off x="944502" y="1270000"/>
              <a:ext cx="146839" cy="146839"/>
            </a:xfrm>
            <a:prstGeom prst="ellipse">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540436" y="1196580"/>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883603" y="159808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825564" y="132358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235901" y="194310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570804" y="224790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788679" y="239473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29255"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a:stCxn id="43" idx="6"/>
              <a:endCxn id="44" idx="2"/>
            </p:cNvCxnSpPr>
            <p:nvPr/>
          </p:nvCxnSpPr>
          <p:spPr>
            <a:xfrm flipV="1">
              <a:off x="1091341" y="1270000"/>
              <a:ext cx="449095" cy="73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4" idx="5"/>
              <a:endCxn id="45" idx="1"/>
            </p:cNvCxnSpPr>
            <p:nvPr/>
          </p:nvCxnSpPr>
          <p:spPr>
            <a:xfrm rot="16200000" flipH="1">
              <a:off x="1636600" y="1351086"/>
              <a:ext cx="297678" cy="2393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5" idx="5"/>
              <a:endCxn id="47" idx="1"/>
            </p:cNvCxnSpPr>
            <p:nvPr/>
          </p:nvCxnSpPr>
          <p:spPr>
            <a:xfrm rot="16200000" flipH="1">
              <a:off x="2012581" y="1719780"/>
              <a:ext cx="241180" cy="2484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5" idx="7"/>
              <a:endCxn id="46" idx="2"/>
            </p:cNvCxnSpPr>
            <p:nvPr/>
          </p:nvCxnSpPr>
          <p:spPr>
            <a:xfrm rot="5400000" flipH="1" flipV="1">
              <a:off x="2305955" y="1099984"/>
              <a:ext cx="222593" cy="8166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6" idx="3"/>
              <a:endCxn id="47" idx="7"/>
            </p:cNvCxnSpPr>
            <p:nvPr/>
          </p:nvCxnSpPr>
          <p:spPr>
            <a:xfrm rot="5400000">
              <a:off x="2346308" y="1463843"/>
              <a:ext cx="515689" cy="4858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47" idx="5"/>
              <a:endCxn id="48" idx="1"/>
            </p:cNvCxnSpPr>
            <p:nvPr/>
          </p:nvCxnSpPr>
          <p:spPr>
            <a:xfrm rot="16200000" flipH="1">
              <a:off x="2376288" y="2053383"/>
              <a:ext cx="200969" cy="2310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49" idx="6"/>
              <a:endCxn id="48" idx="2"/>
            </p:cNvCxnSpPr>
            <p:nvPr/>
          </p:nvCxnSpPr>
          <p:spPr>
            <a:xfrm flipV="1">
              <a:off x="1935518" y="2321320"/>
              <a:ext cx="635286" cy="1468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47" idx="3"/>
              <a:endCxn id="49" idx="7"/>
            </p:cNvCxnSpPr>
            <p:nvPr/>
          </p:nvCxnSpPr>
          <p:spPr>
            <a:xfrm rot="5400000">
              <a:off x="1911806" y="2070644"/>
              <a:ext cx="347808" cy="343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0" idx="5"/>
              <a:endCxn id="49" idx="1"/>
            </p:cNvCxnSpPr>
            <p:nvPr/>
          </p:nvCxnSpPr>
          <p:spPr>
            <a:xfrm rot="16200000" flipH="1">
              <a:off x="1495192" y="2101251"/>
              <a:ext cx="274389" cy="355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8" name="Text Box 3"/>
          <p:cNvSpPr txBox="1">
            <a:spLocks noChangeArrowheads="1"/>
          </p:cNvSpPr>
          <p:nvPr/>
        </p:nvSpPr>
        <p:spPr bwMode="auto">
          <a:xfrm>
            <a:off x="3092884" y="2848340"/>
            <a:ext cx="6070600" cy="2899255"/>
          </a:xfrm>
          <a:prstGeom prst="rect">
            <a:avLst/>
          </a:prstGeom>
          <a:noFill/>
          <a:ln w="9525">
            <a:noFill/>
            <a:miter lim="800000"/>
            <a:headEnd/>
            <a:tailEnd/>
          </a:ln>
        </p:spPr>
        <p:txBody>
          <a:bodyPr>
            <a:prstTxWarp prst="textNoShape">
              <a:avLst/>
            </a:prstTxWarp>
            <a:spAutoFit/>
          </a:bodyPr>
          <a:lstStyle/>
          <a:p>
            <a:pPr>
              <a:lnSpc>
                <a:spcPct val="160000"/>
              </a:lnSpc>
            </a:pPr>
            <a:r>
              <a:rPr lang="en-US" sz="1600" dirty="0">
                <a:latin typeface="Helvetica"/>
                <a:cs typeface="Helvetica"/>
              </a:rPr>
              <a:t>In </a:t>
            </a:r>
            <a:r>
              <a:rPr lang="en-US" sz="1600" i="1" dirty="0">
                <a:latin typeface="Helvetica"/>
                <a:cs typeface="Helvetica"/>
              </a:rPr>
              <a:t>directed networks </a:t>
            </a:r>
            <a:r>
              <a:rPr lang="en-US" sz="1600" dirty="0">
                <a:latin typeface="Helvetica"/>
                <a:cs typeface="Helvetica"/>
              </a:rPr>
              <a:t>we can define an </a:t>
            </a:r>
            <a:r>
              <a:rPr lang="en-US" sz="1600" dirty="0">
                <a:solidFill>
                  <a:srgbClr val="800000"/>
                </a:solidFill>
                <a:latin typeface="Helvetica"/>
                <a:cs typeface="Helvetica"/>
              </a:rPr>
              <a:t>in-degree </a:t>
            </a:r>
            <a:r>
              <a:rPr lang="en-US" sz="1600" dirty="0">
                <a:latin typeface="Helvetica"/>
                <a:cs typeface="Helvetica"/>
              </a:rPr>
              <a:t>and </a:t>
            </a:r>
            <a:r>
              <a:rPr lang="en-US" sz="1600" dirty="0">
                <a:solidFill>
                  <a:srgbClr val="800000"/>
                </a:solidFill>
                <a:latin typeface="Helvetica"/>
                <a:cs typeface="Helvetica"/>
              </a:rPr>
              <a:t>out-degree. </a:t>
            </a:r>
            <a:r>
              <a:rPr lang="en-US" sz="1600" dirty="0">
                <a:latin typeface="Helvetica"/>
                <a:cs typeface="Helvetica"/>
              </a:rPr>
              <a:t>The (total) degree is the sum of in- and out-degree.</a:t>
            </a:r>
          </a:p>
          <a:p>
            <a:pPr>
              <a:lnSpc>
                <a:spcPct val="160000"/>
              </a:lnSpc>
            </a:pPr>
            <a:endParaRPr lang="en-US" sz="1600" dirty="0">
              <a:latin typeface="Helvetica"/>
              <a:cs typeface="Helvetica"/>
            </a:endParaRPr>
          </a:p>
          <a:p>
            <a:pPr>
              <a:lnSpc>
                <a:spcPct val="160000"/>
              </a:lnSpc>
            </a:pPr>
            <a:endParaRPr lang="en-US" sz="1600" dirty="0">
              <a:solidFill>
                <a:srgbClr val="FF5050"/>
              </a:solidFill>
              <a:latin typeface="Helvetica"/>
              <a:cs typeface="Helvetica"/>
            </a:endParaRPr>
          </a:p>
          <a:p>
            <a:pPr>
              <a:lnSpc>
                <a:spcPct val="160000"/>
              </a:lnSpc>
            </a:pPr>
            <a:endParaRPr lang="en-US" sz="1600" dirty="0">
              <a:solidFill>
                <a:srgbClr val="FF5050"/>
              </a:solidFill>
              <a:latin typeface="Helvetica"/>
              <a:cs typeface="Helvetica"/>
            </a:endParaRPr>
          </a:p>
          <a:p>
            <a:pPr>
              <a:lnSpc>
                <a:spcPct val="160000"/>
              </a:lnSpc>
            </a:pPr>
            <a:r>
              <a:rPr lang="en-US" sz="1600" dirty="0">
                <a:solidFill>
                  <a:srgbClr val="800000"/>
                </a:solidFill>
                <a:latin typeface="Helvetica"/>
                <a:cs typeface="Helvetica"/>
              </a:rPr>
              <a:t>Source</a:t>
            </a:r>
            <a:r>
              <a:rPr lang="en-US" sz="1600" dirty="0">
                <a:latin typeface="Helvetica"/>
                <a:cs typeface="Helvetica"/>
              </a:rPr>
              <a:t>: a node with k</a:t>
            </a:r>
            <a:r>
              <a:rPr lang="en-US" sz="1600" baseline="30000" dirty="0">
                <a:latin typeface="Helvetica"/>
                <a:cs typeface="Helvetica"/>
              </a:rPr>
              <a:t>in</a:t>
            </a:r>
            <a:r>
              <a:rPr lang="en-US" sz="1600" dirty="0">
                <a:latin typeface="Helvetica"/>
                <a:cs typeface="Helvetica"/>
              </a:rPr>
              <a:t>= 0; </a:t>
            </a:r>
            <a:r>
              <a:rPr lang="en-US" sz="1600" dirty="0">
                <a:solidFill>
                  <a:srgbClr val="800000"/>
                </a:solidFill>
                <a:latin typeface="Helvetica"/>
                <a:cs typeface="Helvetica"/>
              </a:rPr>
              <a:t>Sink</a:t>
            </a:r>
            <a:r>
              <a:rPr lang="en-US" sz="1600" dirty="0">
                <a:latin typeface="Helvetica"/>
                <a:cs typeface="Helvetica"/>
              </a:rPr>
              <a:t>: a node with </a:t>
            </a:r>
            <a:r>
              <a:rPr lang="en-US" sz="1600" dirty="0" err="1">
                <a:latin typeface="Helvetica"/>
                <a:cs typeface="Helvetica"/>
              </a:rPr>
              <a:t>k</a:t>
            </a:r>
            <a:r>
              <a:rPr lang="en-US" sz="1600" baseline="30000" dirty="0" err="1">
                <a:latin typeface="Helvetica"/>
                <a:cs typeface="Helvetica"/>
              </a:rPr>
              <a:t>out</a:t>
            </a:r>
            <a:r>
              <a:rPr lang="en-US" sz="1600" dirty="0">
                <a:latin typeface="Helvetica"/>
                <a:cs typeface="Helvetica"/>
              </a:rPr>
              <a:t>= 0.</a:t>
            </a:r>
          </a:p>
          <a:p>
            <a:pPr>
              <a:buFontTx/>
              <a:buChar char="•"/>
            </a:pPr>
            <a:endParaRPr lang="en-US" sz="1600" dirty="0">
              <a:latin typeface="Helvetica"/>
              <a:cs typeface="Helvetica"/>
            </a:endParaRPr>
          </a:p>
        </p:txBody>
      </p:sp>
      <p:sp>
        <p:nvSpPr>
          <p:cNvPr id="90" name="AutoShape 9"/>
          <p:cNvSpPr>
            <a:spLocks noChangeArrowheads="1"/>
          </p:cNvSpPr>
          <p:nvPr/>
        </p:nvSpPr>
        <p:spPr bwMode="auto">
          <a:xfrm>
            <a:off x="1086284" y="3586705"/>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graphicFrame>
        <p:nvGraphicFramePr>
          <p:cNvPr id="91" name="Object 11"/>
          <p:cNvGraphicFramePr>
            <a:graphicFrameLocks noChangeAspect="1"/>
          </p:cNvGraphicFramePr>
          <p:nvPr/>
        </p:nvGraphicFramePr>
        <p:xfrm>
          <a:off x="3689783" y="3914974"/>
          <a:ext cx="852488" cy="367771"/>
        </p:xfrm>
        <a:graphic>
          <a:graphicData uri="http://schemas.openxmlformats.org/presentationml/2006/ole">
            <mc:AlternateContent xmlns:mc="http://schemas.openxmlformats.org/markup-compatibility/2006">
              <mc:Choice xmlns:v="urn:schemas-microsoft-com:vml" Requires="v">
                <p:oleObj name="Equation" r:id="rId5" imgW="7315200" imgH="3759200" progId="Equation.3">
                  <p:embed/>
                </p:oleObj>
              </mc:Choice>
              <mc:Fallback>
                <p:oleObj name="Equation" r:id="rId5" imgW="7315200" imgH="3759200" progId="Equation.3">
                  <p:embed/>
                  <p:pic>
                    <p:nvPicPr>
                      <p:cNvPr id="0" name="Picture 2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783" y="3914974"/>
                        <a:ext cx="852488" cy="3677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12"/>
          <p:cNvGraphicFramePr>
            <a:graphicFrameLocks noChangeAspect="1"/>
          </p:cNvGraphicFramePr>
          <p:nvPr/>
        </p:nvGraphicFramePr>
        <p:xfrm>
          <a:off x="4756584" y="3902406"/>
          <a:ext cx="922337" cy="366448"/>
        </p:xfrm>
        <a:graphic>
          <a:graphicData uri="http://schemas.openxmlformats.org/presentationml/2006/ole">
            <mc:AlternateContent xmlns:mc="http://schemas.openxmlformats.org/markup-compatibility/2006">
              <mc:Choice xmlns:v="urn:schemas-microsoft-com:vml" Requires="v">
                <p:oleObj name="Equation" r:id="rId7" imgW="7315200" imgH="3479800" progId="Equation.3">
                  <p:embed/>
                </p:oleObj>
              </mc:Choice>
              <mc:Fallback>
                <p:oleObj name="Equation" r:id="rId7" imgW="7315200" imgH="3479800" progId="Equation.3">
                  <p:embed/>
                  <p:pic>
                    <p:nvPicPr>
                      <p:cNvPr id="0" name="Picture 2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6584" y="3902406"/>
                        <a:ext cx="922337" cy="366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 name="Object 14"/>
          <p:cNvGraphicFramePr>
            <a:graphicFrameLocks noChangeAspect="1"/>
          </p:cNvGraphicFramePr>
          <p:nvPr/>
        </p:nvGraphicFramePr>
        <p:xfrm>
          <a:off x="6051984" y="3902406"/>
          <a:ext cx="803275" cy="366448"/>
        </p:xfrm>
        <a:graphic>
          <a:graphicData uri="http://schemas.openxmlformats.org/presentationml/2006/ole">
            <mc:AlternateContent xmlns:mc="http://schemas.openxmlformats.org/markup-compatibility/2006">
              <mc:Choice xmlns:v="urn:schemas-microsoft-com:vml" Requires="v">
                <p:oleObj name="Equation" r:id="rId9" imgW="7315200" imgH="3975100" progId="Equation.3">
                  <p:embed/>
                </p:oleObj>
              </mc:Choice>
              <mc:Fallback>
                <p:oleObj name="Equation" r:id="rId9" imgW="7315200" imgH="3975100" progId="Equation.3">
                  <p:embed/>
                  <p:pic>
                    <p:nvPicPr>
                      <p:cNvPr id="0" name="Picture 2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51984" y="3902406"/>
                        <a:ext cx="803275" cy="366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 name="Object 9"/>
          <p:cNvGraphicFramePr>
            <a:graphicFrameLocks noChangeAspect="1"/>
          </p:cNvGraphicFramePr>
          <p:nvPr/>
        </p:nvGraphicFramePr>
        <p:xfrm flipH="1" flipV="1">
          <a:off x="5927365" y="5791107"/>
          <a:ext cx="985837" cy="512762"/>
        </p:xfrm>
        <a:graphic>
          <a:graphicData uri="http://schemas.openxmlformats.org/presentationml/2006/ole">
            <mc:AlternateContent xmlns:mc="http://schemas.openxmlformats.org/markup-compatibility/2006">
              <mc:Choice xmlns:v="urn:schemas-microsoft-com:vml" Requires="v">
                <p:oleObj name="Equation" r:id="rId11" imgW="698500" imgH="444500" progId="Equation.3">
                  <p:embed/>
                </p:oleObj>
              </mc:Choice>
              <mc:Fallback>
                <p:oleObj name="Equation" r:id="rId11" imgW="698500" imgH="444500" progId="Equation.3">
                  <p:embed/>
                  <p:pic>
                    <p:nvPicPr>
                      <p:cNvPr id="0" name="Picture 25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flipV="1">
                        <a:off x="5927365" y="5791107"/>
                        <a:ext cx="985837"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 name="TextBox 95"/>
          <p:cNvSpPr txBox="1"/>
          <p:nvPr/>
        </p:nvSpPr>
        <p:spPr>
          <a:xfrm rot="16200000">
            <a:off x="-740283" y="3362144"/>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sp>
        <p:nvSpPr>
          <p:cNvPr id="97" name="Rectangle 96"/>
          <p:cNvSpPr/>
          <p:nvPr/>
        </p:nvSpPr>
        <p:spPr>
          <a:xfrm>
            <a:off x="209984" y="5327849"/>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8" name="Group 54"/>
          <p:cNvGrpSpPr/>
          <p:nvPr/>
        </p:nvGrpSpPr>
        <p:grpSpPr>
          <a:xfrm>
            <a:off x="552884" y="3142815"/>
            <a:ext cx="2608619" cy="1593161"/>
            <a:chOff x="4678340" y="2394466"/>
            <a:chExt cx="2914714" cy="1780103"/>
          </a:xfrm>
        </p:grpSpPr>
        <p:sp>
          <p:nvSpPr>
            <p:cNvPr id="99" name="Oval 98"/>
            <p:cNvSpPr/>
            <p:nvPr/>
          </p:nvSpPr>
          <p:spPr>
            <a:xfrm>
              <a:off x="5181600" y="24970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6019800" y="2870874"/>
              <a:ext cx="164069" cy="164069"/>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724401" y="3459205"/>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6705601" y="257913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7428985" y="340119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6729629" y="396857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Arrow Connector 104"/>
            <p:cNvCxnSpPr>
              <a:stCxn id="101" idx="7"/>
              <a:endCxn id="99" idx="4"/>
            </p:cNvCxnSpPr>
            <p:nvPr/>
          </p:nvCxnSpPr>
          <p:spPr>
            <a:xfrm rot="5400000" flipH="1" flipV="1">
              <a:off x="4653006" y="2872603"/>
              <a:ext cx="822066"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100" idx="2"/>
              <a:endCxn id="99" idx="5"/>
            </p:cNvCxnSpPr>
            <p:nvPr/>
          </p:nvCxnSpPr>
          <p:spPr>
            <a:xfrm rot="10800000">
              <a:off x="5321642" y="2637140"/>
              <a:ext cx="698159" cy="3157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1" idx="6"/>
              <a:endCxn id="100" idx="3"/>
            </p:cNvCxnSpPr>
            <p:nvPr/>
          </p:nvCxnSpPr>
          <p:spPr>
            <a:xfrm flipV="1">
              <a:off x="4888470" y="3010916"/>
              <a:ext cx="1155357" cy="5303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102" idx="3"/>
              <a:endCxn id="100" idx="6"/>
            </p:cNvCxnSpPr>
            <p:nvPr/>
          </p:nvCxnSpPr>
          <p:spPr>
            <a:xfrm rot="5400000">
              <a:off x="6339881" y="2563162"/>
              <a:ext cx="233736"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103" idx="1"/>
              <a:endCxn id="102" idx="5"/>
            </p:cNvCxnSpPr>
            <p:nvPr/>
          </p:nvCxnSpPr>
          <p:spPr>
            <a:xfrm rot="16200000" flipV="1">
              <a:off x="6796302" y="2768514"/>
              <a:ext cx="70605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104" idx="7"/>
              <a:endCxn id="103" idx="3"/>
            </p:cNvCxnSpPr>
            <p:nvPr/>
          </p:nvCxnSpPr>
          <p:spPr>
            <a:xfrm rot="5400000" flipH="1" flipV="1">
              <a:off x="6935662" y="3475249"/>
              <a:ext cx="451358"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5937765" y="348323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Arrow Connector 111"/>
            <p:cNvCxnSpPr>
              <a:stCxn id="111" idx="5"/>
              <a:endCxn id="104" idx="1"/>
            </p:cNvCxnSpPr>
            <p:nvPr/>
          </p:nvCxnSpPr>
          <p:spPr>
            <a:xfrm rot="16200000" flipH="1">
              <a:off x="6231069" y="3470011"/>
              <a:ext cx="369324"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3" name="Rectangle 2"/>
            <p:cNvSpPr>
              <a:spLocks/>
            </p:cNvSpPr>
            <p:nvPr/>
          </p:nvSpPr>
          <p:spPr bwMode="auto">
            <a:xfrm>
              <a:off x="4678340" y="3623274"/>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114" name="Rectangle 2"/>
            <p:cNvSpPr>
              <a:spLocks/>
            </p:cNvSpPr>
            <p:nvPr/>
          </p:nvSpPr>
          <p:spPr bwMode="auto">
            <a:xfrm>
              <a:off x="5663105" y="3472934"/>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115" name="Rectangle 2"/>
            <p:cNvSpPr>
              <a:spLocks/>
            </p:cNvSpPr>
            <p:nvPr/>
          </p:nvSpPr>
          <p:spPr bwMode="auto">
            <a:xfrm>
              <a:off x="6858000" y="3968234"/>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116" name="Rectangle 2"/>
            <p:cNvSpPr>
              <a:spLocks/>
            </p:cNvSpPr>
            <p:nvPr/>
          </p:nvSpPr>
          <p:spPr bwMode="auto">
            <a:xfrm>
              <a:off x="4953000" y="2476501"/>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117" name="Rectangle 2"/>
            <p:cNvSpPr>
              <a:spLocks/>
            </p:cNvSpPr>
            <p:nvPr/>
          </p:nvSpPr>
          <p:spPr bwMode="auto">
            <a:xfrm>
              <a:off x="5964504" y="2686209"/>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118" name="Rectangle 2"/>
            <p:cNvSpPr>
              <a:spLocks/>
            </p:cNvSpPr>
            <p:nvPr/>
          </p:nvSpPr>
          <p:spPr bwMode="auto">
            <a:xfrm>
              <a:off x="6659540" y="2394466"/>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119" name="Rectangle 2"/>
            <p:cNvSpPr>
              <a:spLocks/>
            </p:cNvSpPr>
            <p:nvPr/>
          </p:nvSpPr>
          <p:spPr bwMode="auto">
            <a:xfrm>
              <a:off x="7154325" y="3366873"/>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grpSp>
      <p:sp>
        <p:nvSpPr>
          <p:cNvPr id="120" name="Oval 119"/>
          <p:cNvSpPr/>
          <p:nvPr/>
        </p:nvSpPr>
        <p:spPr>
          <a:xfrm>
            <a:off x="847628" y="579110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849500" y="1009284"/>
            <a:ext cx="351378" cy="369332"/>
          </a:xfrm>
          <a:prstGeom prst="rect">
            <a:avLst/>
          </a:prstGeom>
          <a:noFill/>
        </p:spPr>
        <p:txBody>
          <a:bodyPr wrap="none" rtlCol="0">
            <a:spAutoFit/>
          </a:bodyPr>
          <a:lstStyle/>
          <a:p>
            <a:r>
              <a:rPr lang="en-US" dirty="0"/>
              <a:t>A</a:t>
            </a:r>
          </a:p>
        </p:txBody>
      </p:sp>
      <p:sp>
        <p:nvSpPr>
          <p:cNvPr id="124" name="TextBox 123"/>
          <p:cNvSpPr txBox="1"/>
          <p:nvPr/>
        </p:nvSpPr>
        <p:spPr>
          <a:xfrm>
            <a:off x="2395891" y="1848789"/>
            <a:ext cx="338629" cy="369332"/>
          </a:xfrm>
          <a:prstGeom prst="rect">
            <a:avLst/>
          </a:prstGeom>
          <a:noFill/>
        </p:spPr>
        <p:txBody>
          <a:bodyPr wrap="none" rtlCol="0">
            <a:spAutoFit/>
          </a:bodyPr>
          <a:lstStyle/>
          <a:p>
            <a:r>
              <a:rPr lang="en-US" dirty="0"/>
              <a:t>B</a:t>
            </a:r>
          </a:p>
        </p:txBody>
      </p:sp>
      <p:graphicFrame>
        <p:nvGraphicFramePr>
          <p:cNvPr id="315403" name="Object 7"/>
          <p:cNvGraphicFramePr>
            <a:graphicFrameLocks noChangeAspect="1"/>
          </p:cNvGraphicFramePr>
          <p:nvPr/>
        </p:nvGraphicFramePr>
        <p:xfrm>
          <a:off x="3605213" y="1608138"/>
          <a:ext cx="825500" cy="365125"/>
        </p:xfrm>
        <a:graphic>
          <a:graphicData uri="http://schemas.openxmlformats.org/presentationml/2006/ole">
            <mc:AlternateContent xmlns:mc="http://schemas.openxmlformats.org/markup-compatibility/2006">
              <mc:Choice xmlns:v="urn:schemas-microsoft-com:vml" Requires="v">
                <p:oleObj name="Equation" r:id="rId13" imgW="393700" imgH="177800" progId="Equation.3">
                  <p:embed/>
                </p:oleObj>
              </mc:Choice>
              <mc:Fallback>
                <p:oleObj name="Equation" r:id="rId13" imgW="393700" imgH="177800" progId="Equation.3">
                  <p:embed/>
                  <p:pic>
                    <p:nvPicPr>
                      <p:cNvPr id="0" name="Picture 2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05213" y="1608138"/>
                        <a:ext cx="8255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BIT OF STATISTICS</a:t>
            </a:r>
          </a:p>
        </p:txBody>
      </p:sp>
      <p:pic>
        <p:nvPicPr>
          <p:cNvPr id="3" name="Picture 2"/>
          <p:cNvPicPr>
            <a:picLocks noChangeAspect="1"/>
          </p:cNvPicPr>
          <p:nvPr/>
        </p:nvPicPr>
        <p:blipFill>
          <a:blip r:embed="rId2"/>
          <a:stretch>
            <a:fillRect/>
          </a:stretch>
        </p:blipFill>
        <p:spPr>
          <a:xfrm>
            <a:off x="639233" y="1087967"/>
            <a:ext cx="3255434" cy="3798006"/>
          </a:xfrm>
          <a:prstGeom prst="rect">
            <a:avLst/>
          </a:prstGeom>
        </p:spPr>
      </p:pic>
      <p:pic>
        <p:nvPicPr>
          <p:cNvPr id="6" name="Picture 5"/>
          <p:cNvPicPr>
            <a:picLocks noChangeAspect="1"/>
          </p:cNvPicPr>
          <p:nvPr/>
        </p:nvPicPr>
        <p:blipFill>
          <a:blip r:embed="rId3"/>
          <a:stretch>
            <a:fillRect/>
          </a:stretch>
        </p:blipFill>
        <p:spPr>
          <a:xfrm>
            <a:off x="4419600" y="1076855"/>
            <a:ext cx="3505199" cy="3809118"/>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 Box 3"/>
          <p:cNvSpPr txBox="1">
            <a:spLocks noChangeArrowheads="1"/>
          </p:cNvSpPr>
          <p:nvPr/>
        </p:nvSpPr>
        <p:spPr bwMode="auto">
          <a:xfrm>
            <a:off x="3683000" y="2032000"/>
            <a:ext cx="6070600" cy="904863"/>
          </a:xfrm>
          <a:prstGeom prst="rect">
            <a:avLst/>
          </a:prstGeom>
          <a:noFill/>
          <a:ln w="9525">
            <a:noFill/>
            <a:miter lim="800000"/>
            <a:headEnd/>
            <a:tailEnd/>
          </a:ln>
        </p:spPr>
        <p:txBody>
          <a:bodyPr wrap="square">
            <a:prstTxWarp prst="textNoShape">
              <a:avLst/>
            </a:prstTxWarp>
            <a:spAutoFit/>
          </a:bodyPr>
          <a:lstStyle/>
          <a:p>
            <a:pPr>
              <a:lnSpc>
                <a:spcPct val="180000"/>
              </a:lnSpc>
            </a:pPr>
            <a:r>
              <a:rPr lang="en-US" sz="1600" dirty="0">
                <a:latin typeface="Helvetica"/>
                <a:cs typeface="Helvetica"/>
              </a:rPr>
              <a:t>N – the number of nodes in the graph</a:t>
            </a:r>
          </a:p>
          <a:p>
            <a:pPr>
              <a:buFontTx/>
              <a:buChar char="•"/>
            </a:pPr>
            <a:endParaRPr lang="en-US" sz="2400" dirty="0">
              <a:latin typeface="Times New Roman" pitchFamily="-110" charset="0"/>
            </a:endParaRPr>
          </a:p>
        </p:txBody>
      </p:sp>
      <p:graphicFrame>
        <p:nvGraphicFramePr>
          <p:cNvPr id="2050" name="Object 4"/>
          <p:cNvGraphicFramePr>
            <a:graphicFrameLocks noChangeAspect="1"/>
          </p:cNvGraphicFramePr>
          <p:nvPr/>
        </p:nvGraphicFramePr>
        <p:xfrm>
          <a:off x="3753643" y="1104345"/>
          <a:ext cx="1636713" cy="654844"/>
        </p:xfrm>
        <a:graphic>
          <a:graphicData uri="http://schemas.openxmlformats.org/presentationml/2006/ole">
            <mc:AlternateContent xmlns:mc="http://schemas.openxmlformats.org/markup-compatibility/2006">
              <mc:Choice xmlns:v="urn:schemas-microsoft-com:vml" Requires="v">
                <p:oleObj name="Equation" r:id="rId2" imgW="7315200" imgH="3505200" progId="Equation.3">
                  <p:embed/>
                </p:oleObj>
              </mc:Choice>
              <mc:Fallback>
                <p:oleObj name="Equation" r:id="rId2" imgW="7315200" imgH="3505200" progId="Equation.3">
                  <p:embed/>
                  <p:pic>
                    <p:nvPicPr>
                      <p:cNvPr id="0" name="Picture 1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643" y="1104345"/>
                        <a:ext cx="1636713" cy="654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5" name="AutoShape 7"/>
          <p:cNvSpPr>
            <a:spLocks noChangeArrowheads="1"/>
          </p:cNvSpPr>
          <p:nvPr/>
        </p:nvSpPr>
        <p:spPr bwMode="auto">
          <a:xfrm>
            <a:off x="1143000" y="3841829"/>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graphicFrame>
        <p:nvGraphicFramePr>
          <p:cNvPr id="2051" name="Object 11"/>
          <p:cNvGraphicFramePr>
            <a:graphicFrameLocks noChangeAspect="1"/>
          </p:cNvGraphicFramePr>
          <p:nvPr/>
        </p:nvGraphicFramePr>
        <p:xfrm>
          <a:off x="3144838" y="3331622"/>
          <a:ext cx="5922963" cy="654844"/>
        </p:xfrm>
        <a:graphic>
          <a:graphicData uri="http://schemas.openxmlformats.org/presentationml/2006/ole">
            <mc:AlternateContent xmlns:mc="http://schemas.openxmlformats.org/markup-compatibility/2006">
              <mc:Choice xmlns:v="urn:schemas-microsoft-com:vml" Requires="v">
                <p:oleObj name="Equation" r:id="rId4" imgW="7315200" imgH="965200" progId="Equation.3">
                  <p:embed/>
                </p:oleObj>
              </mc:Choice>
              <mc:Fallback>
                <p:oleObj name="Equation" r:id="rId4" imgW="7315200" imgH="965200" progId="Equation.3">
                  <p:embed/>
                  <p:pic>
                    <p:nvPicPr>
                      <p:cNvPr id="0" name="Picture 1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4838" y="3331622"/>
                        <a:ext cx="5922963" cy="654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8" name="Object 4"/>
          <p:cNvGraphicFramePr>
            <a:graphicFrameLocks noChangeAspect="1"/>
          </p:cNvGraphicFramePr>
          <p:nvPr/>
        </p:nvGraphicFramePr>
        <p:xfrm>
          <a:off x="5774008" y="1104346"/>
          <a:ext cx="1173162" cy="654844"/>
        </p:xfrm>
        <a:graphic>
          <a:graphicData uri="http://schemas.openxmlformats.org/presentationml/2006/ole">
            <mc:AlternateContent xmlns:mc="http://schemas.openxmlformats.org/markup-compatibility/2006">
              <mc:Choice xmlns:v="urn:schemas-microsoft-com:vml" Requires="v">
                <p:oleObj name="Equation" r:id="rId6" imgW="558800" imgH="368300" progId="Equation.3">
                  <p:embed/>
                </p:oleObj>
              </mc:Choice>
              <mc:Fallback>
                <p:oleObj name="Equation" r:id="rId6" imgW="558800" imgH="368300" progId="Equation.3">
                  <p:embed/>
                  <p:pic>
                    <p:nvPicPr>
                      <p:cNvPr id="0" name="Picture 1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4008" y="1104346"/>
                        <a:ext cx="1173162" cy="654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9" name="Object 4"/>
          <p:cNvGraphicFramePr>
            <a:graphicFrameLocks noChangeAspect="1"/>
          </p:cNvGraphicFramePr>
          <p:nvPr/>
        </p:nvGraphicFramePr>
        <p:xfrm>
          <a:off x="5880370" y="4551772"/>
          <a:ext cx="1066800" cy="509323"/>
        </p:xfrm>
        <a:graphic>
          <a:graphicData uri="http://schemas.openxmlformats.org/presentationml/2006/ole">
            <mc:AlternateContent xmlns:mc="http://schemas.openxmlformats.org/markup-compatibility/2006">
              <mc:Choice xmlns:v="urn:schemas-microsoft-com:vml" Requires="v">
                <p:oleObj name="Equation" r:id="rId8" imgW="508000" imgH="368300" progId="Equation.3">
                  <p:embed/>
                </p:oleObj>
              </mc:Choice>
              <mc:Fallback>
                <p:oleObj name="Equation" r:id="rId8" imgW="508000" imgH="368300" progId="Equation.3">
                  <p:embed/>
                  <p:pic>
                    <p:nvPicPr>
                      <p:cNvPr id="0" name="Picture 1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0370" y="4551772"/>
                        <a:ext cx="1066800" cy="509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AVERAGE DEGREE</a:t>
            </a:r>
          </a:p>
        </p:txBody>
      </p:sp>
      <p:sp>
        <p:nvSpPr>
          <p:cNvPr id="17" name="TextBox 16"/>
          <p:cNvSpPr txBox="1"/>
          <p:nvPr/>
        </p:nvSpPr>
        <p:spPr>
          <a:xfrm rot="16200000">
            <a:off x="-683568" y="1394767"/>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18" name="TextBox 17"/>
          <p:cNvSpPr txBox="1"/>
          <p:nvPr/>
        </p:nvSpPr>
        <p:spPr>
          <a:xfrm rot="16200000">
            <a:off x="-683567" y="3693468"/>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sp>
        <p:nvSpPr>
          <p:cNvPr id="19" name="Rectangle 18"/>
          <p:cNvSpPr/>
          <p:nvPr/>
        </p:nvSpPr>
        <p:spPr>
          <a:xfrm>
            <a:off x="266700" y="2915972"/>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53"/>
          <p:cNvGrpSpPr/>
          <p:nvPr/>
        </p:nvGrpSpPr>
        <p:grpSpPr>
          <a:xfrm>
            <a:off x="609600" y="3397939"/>
            <a:ext cx="2608619" cy="1593161"/>
            <a:chOff x="609600" y="3397939"/>
            <a:chExt cx="2608619" cy="1593161"/>
          </a:xfrm>
        </p:grpSpPr>
        <p:sp>
          <p:nvSpPr>
            <p:cNvPr id="55" name="AutoShape 9"/>
            <p:cNvSpPr>
              <a:spLocks noChangeArrowheads="1"/>
            </p:cNvSpPr>
            <p:nvPr/>
          </p:nvSpPr>
          <p:spPr bwMode="auto">
            <a:xfrm>
              <a:off x="1143000" y="3841829"/>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56" name="Oval 55"/>
            <p:cNvSpPr/>
            <p:nvPr/>
          </p:nvSpPr>
          <p:spPr>
            <a:xfrm>
              <a:off x="1060009" y="348979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810184" y="382431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650824" y="435086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423964" y="3563211"/>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071380" y="429894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445468" y="480673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p:cNvCxnSpPr>
              <a:stCxn id="58" idx="7"/>
              <a:endCxn id="56" idx="4"/>
            </p:cNvCxnSpPr>
            <p:nvPr/>
          </p:nvCxnSpPr>
          <p:spPr>
            <a:xfrm rot="5400000" flipH="1" flipV="1">
              <a:off x="586927" y="3825863"/>
              <a:ext cx="735735" cy="3572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6" idx="5"/>
              <a:endCxn id="57" idx="2"/>
            </p:cNvCxnSpPr>
            <p:nvPr/>
          </p:nvCxnSpPr>
          <p:spPr>
            <a:xfrm rot="16200000" flipH="1">
              <a:off x="1356460" y="3444012"/>
              <a:ext cx="282609" cy="6248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8" idx="6"/>
              <a:endCxn id="57" idx="3"/>
            </p:cNvCxnSpPr>
            <p:nvPr/>
          </p:nvCxnSpPr>
          <p:spPr>
            <a:xfrm flipV="1">
              <a:off x="797663" y="3949651"/>
              <a:ext cx="1034025" cy="474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59" idx="3"/>
              <a:endCxn id="57" idx="6"/>
            </p:cNvCxnSpPr>
            <p:nvPr/>
          </p:nvCxnSpPr>
          <p:spPr>
            <a:xfrm rot="5400000">
              <a:off x="2096651" y="3548919"/>
              <a:ext cx="209190" cy="4884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60" idx="1"/>
              <a:endCxn id="59" idx="5"/>
            </p:cNvCxnSpPr>
            <p:nvPr/>
          </p:nvCxnSpPr>
          <p:spPr>
            <a:xfrm rot="16200000" flipV="1">
              <a:off x="2505140" y="3732705"/>
              <a:ext cx="631904" cy="54358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1" idx="7"/>
              <a:endCxn id="60" idx="3"/>
            </p:cNvCxnSpPr>
            <p:nvPr/>
          </p:nvCxnSpPr>
          <p:spPr>
            <a:xfrm rot="5400000" flipH="1" flipV="1">
              <a:off x="2629865" y="4365221"/>
              <a:ext cx="403958" cy="52208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2"/>
            <p:cNvSpPr>
              <a:spLocks/>
            </p:cNvSpPr>
            <p:nvPr/>
          </p:nvSpPr>
          <p:spPr bwMode="auto">
            <a:xfrm>
              <a:off x="609600" y="44977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69" name="Rectangle 2"/>
            <p:cNvSpPr>
              <a:spLocks/>
            </p:cNvSpPr>
            <p:nvPr/>
          </p:nvSpPr>
          <p:spPr bwMode="auto">
            <a:xfrm>
              <a:off x="2560358" y="48064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70" name="Rectangle 2"/>
            <p:cNvSpPr>
              <a:spLocks/>
            </p:cNvSpPr>
            <p:nvPr/>
          </p:nvSpPr>
          <p:spPr bwMode="auto">
            <a:xfrm>
              <a:off x="855416" y="347135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71" name="Rectangle 2"/>
            <p:cNvSpPr>
              <a:spLocks/>
            </p:cNvSpPr>
            <p:nvPr/>
          </p:nvSpPr>
          <p:spPr bwMode="auto">
            <a:xfrm>
              <a:off x="1760695" y="365904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72" name="Rectangle 2"/>
            <p:cNvSpPr>
              <a:spLocks/>
            </p:cNvSpPr>
            <p:nvPr/>
          </p:nvSpPr>
          <p:spPr bwMode="auto">
            <a:xfrm>
              <a:off x="2382740" y="339793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73" name="Rectangle 2"/>
            <p:cNvSpPr>
              <a:spLocks/>
            </p:cNvSpPr>
            <p:nvPr/>
          </p:nvSpPr>
          <p:spPr bwMode="auto">
            <a:xfrm>
              <a:off x="2825564" y="426822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grpSp>
      <p:grpSp>
        <p:nvGrpSpPr>
          <p:cNvPr id="3" name="Group 73"/>
          <p:cNvGrpSpPr/>
          <p:nvPr/>
        </p:nvGrpSpPr>
        <p:grpSpPr>
          <a:xfrm>
            <a:off x="776159" y="677763"/>
            <a:ext cx="2662318" cy="1942795"/>
            <a:chOff x="776159" y="677763"/>
            <a:chExt cx="2662318" cy="1942795"/>
          </a:xfrm>
        </p:grpSpPr>
        <p:sp>
          <p:nvSpPr>
            <p:cNvPr id="75" name="Oval 74"/>
            <p:cNvSpPr/>
            <p:nvPr/>
          </p:nvSpPr>
          <p:spPr>
            <a:xfrm>
              <a:off x="797663" y="6777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613856" y="751182"/>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466972" y="8301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944502" y="1270000"/>
              <a:ext cx="146839" cy="146839"/>
            </a:xfrm>
            <a:prstGeom prst="ellipse">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540436" y="1196580"/>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883603" y="159808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25564" y="132358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235901" y="194310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2570804" y="224790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88679" y="239473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1329255"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76159" y="1796261"/>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913170" y="239473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p:cNvCxnSpPr>
              <a:stCxn id="75" idx="6"/>
              <a:endCxn id="76" idx="2"/>
            </p:cNvCxnSpPr>
            <p:nvPr/>
          </p:nvCxnSpPr>
          <p:spPr>
            <a:xfrm>
              <a:off x="944502" y="751183"/>
              <a:ext cx="669354" cy="734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76" idx="6"/>
              <a:endCxn id="77" idx="2"/>
            </p:cNvCxnSpPr>
            <p:nvPr/>
          </p:nvCxnSpPr>
          <p:spPr>
            <a:xfrm>
              <a:off x="1760695" y="824602"/>
              <a:ext cx="706277" cy="789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78" idx="6"/>
              <a:endCxn id="79" idx="2"/>
            </p:cNvCxnSpPr>
            <p:nvPr/>
          </p:nvCxnSpPr>
          <p:spPr>
            <a:xfrm flipV="1">
              <a:off x="1091341" y="1270000"/>
              <a:ext cx="449095" cy="73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79" idx="5"/>
              <a:endCxn id="80" idx="1"/>
            </p:cNvCxnSpPr>
            <p:nvPr/>
          </p:nvCxnSpPr>
          <p:spPr>
            <a:xfrm rot="16200000" flipH="1">
              <a:off x="1636600" y="1351086"/>
              <a:ext cx="297678" cy="2393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80" idx="5"/>
              <a:endCxn id="82" idx="1"/>
            </p:cNvCxnSpPr>
            <p:nvPr/>
          </p:nvCxnSpPr>
          <p:spPr>
            <a:xfrm rot="16200000" flipH="1">
              <a:off x="2012581" y="1719780"/>
              <a:ext cx="241180" cy="2484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0" idx="7"/>
              <a:endCxn id="81" idx="2"/>
            </p:cNvCxnSpPr>
            <p:nvPr/>
          </p:nvCxnSpPr>
          <p:spPr>
            <a:xfrm rot="5400000" flipH="1" flipV="1">
              <a:off x="2305955" y="1099984"/>
              <a:ext cx="222593" cy="8166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81" idx="3"/>
              <a:endCxn id="82" idx="7"/>
            </p:cNvCxnSpPr>
            <p:nvPr/>
          </p:nvCxnSpPr>
          <p:spPr>
            <a:xfrm rot="5400000">
              <a:off x="2346308" y="1463843"/>
              <a:ext cx="515689" cy="4858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2" idx="5"/>
              <a:endCxn id="83" idx="1"/>
            </p:cNvCxnSpPr>
            <p:nvPr/>
          </p:nvCxnSpPr>
          <p:spPr>
            <a:xfrm rot="16200000" flipH="1">
              <a:off x="2376288" y="2053383"/>
              <a:ext cx="200969" cy="2310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4" idx="6"/>
              <a:endCxn id="83" idx="2"/>
            </p:cNvCxnSpPr>
            <p:nvPr/>
          </p:nvCxnSpPr>
          <p:spPr>
            <a:xfrm flipV="1">
              <a:off x="1935518" y="2321320"/>
              <a:ext cx="635286" cy="1468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2" idx="3"/>
              <a:endCxn id="84" idx="7"/>
            </p:cNvCxnSpPr>
            <p:nvPr/>
          </p:nvCxnSpPr>
          <p:spPr>
            <a:xfrm rot="5400000">
              <a:off x="1911806" y="2070644"/>
              <a:ext cx="347808" cy="343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5" idx="5"/>
              <a:endCxn id="84" idx="1"/>
            </p:cNvCxnSpPr>
            <p:nvPr/>
          </p:nvCxnSpPr>
          <p:spPr>
            <a:xfrm rot="16200000" flipH="1">
              <a:off x="1495192" y="2101251"/>
              <a:ext cx="274389" cy="355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87" idx="0"/>
              <a:endCxn id="86" idx="4"/>
            </p:cNvCxnSpPr>
            <p:nvPr/>
          </p:nvCxnSpPr>
          <p:spPr>
            <a:xfrm rot="16200000" flipV="1">
              <a:off x="692266" y="2100414"/>
              <a:ext cx="451639" cy="1370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2972403" y="1619594"/>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825564" y="24737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291638"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a:stCxn id="100" idx="5"/>
              <a:endCxn id="102" idx="1"/>
            </p:cNvCxnSpPr>
            <p:nvPr/>
          </p:nvCxnSpPr>
          <p:spPr>
            <a:xfrm rot="16200000" flipH="1">
              <a:off x="3058893" y="1783774"/>
              <a:ext cx="293094" cy="2154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02" idx="3"/>
              <a:endCxn id="101" idx="7"/>
            </p:cNvCxnSpPr>
            <p:nvPr/>
          </p:nvCxnSpPr>
          <p:spPr>
            <a:xfrm rot="5400000">
              <a:off x="2955337" y="2137417"/>
              <a:ext cx="353369" cy="36224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Rectangle 2"/>
            <p:cNvSpPr>
              <a:spLocks/>
            </p:cNvSpPr>
            <p:nvPr/>
          </p:nvSpPr>
          <p:spPr bwMode="auto">
            <a:xfrm>
              <a:off x="887614" y="141683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latin typeface="Helvetica"/>
                  <a:ea typeface="Trebuchet MS" pitchFamily="-112" charset="0"/>
                  <a:cs typeface="Helvetica"/>
                  <a:sym typeface="Trebuchet MS" pitchFamily="-112" charset="0"/>
                </a:rPr>
                <a:t>j</a:t>
              </a:r>
              <a:endParaRPr lang="en-US" sz="1200" b="1" dirty="0">
                <a:latin typeface="Helvetica"/>
                <a:ea typeface="Trebuchet MS" pitchFamily="-112" charset="0"/>
                <a:cs typeface="Helvetica"/>
                <a:sym typeface="Trebuchet MS" pitchFamily="-112" charset="0"/>
              </a:endParaRPr>
            </a:p>
          </p:txBody>
        </p:sp>
        <p:sp>
          <p:nvSpPr>
            <p:cNvPr id="106" name="Rectangle 2"/>
            <p:cNvSpPr>
              <a:spLocks/>
            </p:cNvSpPr>
            <p:nvPr/>
          </p:nvSpPr>
          <p:spPr bwMode="auto">
            <a:xfrm>
              <a:off x="2006511" y="19108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latin typeface="Helvetica"/>
                  <a:ea typeface="Trebuchet MS" pitchFamily="-112" charset="0"/>
                  <a:cs typeface="Helvetica"/>
                  <a:sym typeface="Trebuchet MS" pitchFamily="-112" charset="0"/>
                </a:rPr>
                <a:t>i</a:t>
              </a:r>
              <a:endParaRPr lang="en-US" sz="1200" b="1" dirty="0">
                <a:latin typeface="Helvetica"/>
                <a:ea typeface="Trebuchet MS" pitchFamily="-112" charset="0"/>
                <a:cs typeface="Helvetica"/>
                <a:sym typeface="Trebuchet MS" pitchFamily="-112"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Average Degree</a:t>
            </a:r>
          </a:p>
        </p:txBody>
      </p:sp>
      <p:pic>
        <p:nvPicPr>
          <p:cNvPr id="2" name="Picture 1"/>
          <p:cNvPicPr>
            <a:picLocks noChangeAspect="1"/>
          </p:cNvPicPr>
          <p:nvPr/>
        </p:nvPicPr>
        <p:blipFill>
          <a:blip r:embed="rId2"/>
          <a:stretch>
            <a:fillRect/>
          </a:stretch>
        </p:blipFill>
        <p:spPr>
          <a:xfrm>
            <a:off x="65691" y="1388532"/>
            <a:ext cx="9010577" cy="3090333"/>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ChangeArrowheads="1"/>
          </p:cNvSpPr>
          <p:nvPr>
            <p:ph type="body" idx="1"/>
          </p:nvPr>
        </p:nvSpPr>
        <p:spPr>
          <a:xfrm>
            <a:off x="191574" y="816831"/>
            <a:ext cx="8643938" cy="4559950"/>
          </a:xfrm>
        </p:spPr>
        <p:txBody>
          <a:bodyPr>
            <a:normAutofit/>
          </a:bodyPr>
          <a:lstStyle/>
          <a:p>
            <a:pPr marL="636218">
              <a:buNone/>
            </a:pPr>
            <a:r>
              <a:rPr lang="en-US" sz="2400" b="1" dirty="0">
                <a:latin typeface="Helvetica"/>
                <a:cs typeface="Helvetica"/>
              </a:rPr>
              <a:t>Degree distribution</a:t>
            </a:r>
            <a:r>
              <a:rPr lang="en-US" sz="2400" dirty="0">
                <a:latin typeface="Helvetica"/>
                <a:cs typeface="Helvetica"/>
              </a:rPr>
              <a:t> </a:t>
            </a:r>
          </a:p>
          <a:p>
            <a:pPr marL="636218">
              <a:buNone/>
            </a:pPr>
            <a:r>
              <a:rPr lang="en-US" sz="1600" dirty="0" err="1">
                <a:latin typeface="Helvetica"/>
                <a:cs typeface="Helvetica"/>
              </a:rPr>
              <a:t>P(k</a:t>
            </a:r>
            <a:r>
              <a:rPr lang="en-US" sz="1600" dirty="0">
                <a:latin typeface="Helvetica"/>
                <a:cs typeface="Helvetica"/>
              </a:rPr>
              <a:t>): probability that a</a:t>
            </a:r>
          </a:p>
          <a:p>
            <a:pPr marL="636218">
              <a:buNone/>
            </a:pPr>
            <a:r>
              <a:rPr lang="en-US" sz="1600" dirty="0">
                <a:latin typeface="Helvetica"/>
                <a:cs typeface="Helvetica"/>
              </a:rPr>
              <a:t> randomly chosen node </a:t>
            </a:r>
          </a:p>
          <a:p>
            <a:pPr marL="636218">
              <a:buNone/>
            </a:pPr>
            <a:r>
              <a:rPr lang="en-US" sz="1600" dirty="0">
                <a:latin typeface="Helvetica"/>
                <a:cs typeface="Helvetica"/>
              </a:rPr>
              <a:t>has degree </a:t>
            </a:r>
            <a:r>
              <a:rPr lang="en-US" sz="1600" i="1" dirty="0" err="1">
                <a:latin typeface="Helvetica"/>
                <a:cs typeface="Helvetica"/>
              </a:rPr>
              <a:t>k</a:t>
            </a:r>
            <a:endParaRPr lang="en-US" sz="1600" i="1" dirty="0">
              <a:latin typeface="Helvetica"/>
              <a:cs typeface="Helvetica"/>
            </a:endParaRPr>
          </a:p>
          <a:p>
            <a:pPr marL="636218">
              <a:buNone/>
            </a:pPr>
            <a:endParaRPr lang="en-US" sz="1600" b="1" dirty="0">
              <a:latin typeface="Helvetica"/>
              <a:cs typeface="Helvetica"/>
            </a:endParaRPr>
          </a:p>
          <a:p>
            <a:pPr marL="636218">
              <a:buNone/>
            </a:pPr>
            <a:endParaRPr lang="en-US" sz="1600" b="1" dirty="0">
              <a:latin typeface="Helvetica"/>
              <a:cs typeface="Helvetica"/>
            </a:endParaRPr>
          </a:p>
          <a:p>
            <a:pPr marL="636218">
              <a:buNone/>
            </a:pPr>
            <a:endParaRPr lang="en-US" sz="1600" b="1" dirty="0">
              <a:latin typeface="Helvetica"/>
              <a:cs typeface="Helvetica"/>
            </a:endParaRPr>
          </a:p>
          <a:p>
            <a:pPr marL="636218">
              <a:buNone/>
            </a:pPr>
            <a:endParaRPr lang="en-US" sz="1600" b="1" dirty="0">
              <a:latin typeface="Helvetica"/>
              <a:cs typeface="Helvetica"/>
            </a:endParaRPr>
          </a:p>
          <a:p>
            <a:pPr marL="636218">
              <a:buNone/>
            </a:pPr>
            <a:r>
              <a:rPr lang="en-US" sz="1600" b="1" dirty="0" err="1">
                <a:latin typeface="Helvetica"/>
                <a:cs typeface="Helvetica"/>
              </a:rPr>
              <a:t>N</a:t>
            </a:r>
            <a:r>
              <a:rPr lang="en-US" sz="1600" b="1" baseline="-6000" dirty="0" err="1">
                <a:latin typeface="Helvetica"/>
                <a:cs typeface="Helvetica"/>
              </a:rPr>
              <a:t>k</a:t>
            </a:r>
            <a:r>
              <a:rPr lang="en-US" sz="1600" b="1" dirty="0">
                <a:latin typeface="Helvetica"/>
                <a:cs typeface="Helvetica"/>
              </a:rPr>
              <a:t> = # nodes with degree </a:t>
            </a:r>
            <a:r>
              <a:rPr lang="en-US" sz="1600" b="1" dirty="0" err="1">
                <a:latin typeface="Helvetica"/>
                <a:cs typeface="Helvetica"/>
              </a:rPr>
              <a:t>k</a:t>
            </a:r>
            <a:endParaRPr lang="en-US" sz="1600" b="1" dirty="0">
              <a:latin typeface="Helvetica"/>
              <a:cs typeface="Helvetica"/>
            </a:endParaRPr>
          </a:p>
          <a:p>
            <a:pPr marL="636218">
              <a:buNone/>
            </a:pPr>
            <a:endParaRPr lang="en-US" sz="1600" b="1" dirty="0">
              <a:latin typeface="Helvetica"/>
              <a:cs typeface="Helvetica"/>
            </a:endParaRPr>
          </a:p>
          <a:p>
            <a:pPr marL="636218">
              <a:buNone/>
            </a:pPr>
            <a:r>
              <a:rPr lang="en-US" sz="1600" b="1" dirty="0" err="1">
                <a:latin typeface="Helvetica"/>
                <a:cs typeface="Helvetica"/>
              </a:rPr>
              <a:t>P(k</a:t>
            </a:r>
            <a:r>
              <a:rPr lang="en-US" sz="1600" b="1" dirty="0">
                <a:latin typeface="Helvetica"/>
                <a:cs typeface="Helvetica"/>
              </a:rPr>
              <a:t>) = </a:t>
            </a:r>
            <a:r>
              <a:rPr lang="en-US" sz="1600" b="1" dirty="0" err="1">
                <a:latin typeface="Helvetica"/>
                <a:cs typeface="Helvetica"/>
              </a:rPr>
              <a:t>N</a:t>
            </a:r>
            <a:r>
              <a:rPr lang="en-US" sz="1600" b="1" baseline="-6000" dirty="0" err="1">
                <a:latin typeface="Helvetica"/>
                <a:cs typeface="Helvetica"/>
              </a:rPr>
              <a:t>k</a:t>
            </a:r>
            <a:r>
              <a:rPr lang="en-US" sz="1600" b="1" dirty="0">
                <a:latin typeface="Helvetica"/>
                <a:ea typeface="Zapf Dingbats" pitchFamily="-112" charset="2"/>
                <a:cs typeface="Helvetica"/>
              </a:rPr>
              <a:t> / N     ➔   plot</a:t>
            </a:r>
            <a:endParaRPr lang="en-US" sz="1600" b="1" dirty="0">
              <a:latin typeface="Helvetica"/>
              <a:cs typeface="Helvetica"/>
            </a:endParaRPr>
          </a:p>
          <a:p>
            <a:pPr marL="636218">
              <a:buBlip>
                <a:blip r:embed="rId2"/>
              </a:buBlip>
            </a:pPr>
            <a:endParaRPr lang="en-US" sz="1600" dirty="0">
              <a:latin typeface="Helvetica"/>
              <a:cs typeface="Helvetica"/>
            </a:endParaRPr>
          </a:p>
          <a:p>
            <a:pPr marL="636218">
              <a:buBlip>
                <a:blip r:embed="rId2"/>
              </a:buBlip>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p:txBody>
      </p:sp>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DEGREE DISTRIBUTION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3" name="Picture 2"/>
          <p:cNvPicPr>
            <a:picLocks noChangeAspect="1"/>
          </p:cNvPicPr>
          <p:nvPr/>
        </p:nvPicPr>
        <p:blipFill>
          <a:blip r:embed="rId3"/>
          <a:stretch>
            <a:fillRect/>
          </a:stretch>
        </p:blipFill>
        <p:spPr>
          <a:xfrm>
            <a:off x="3814232" y="816831"/>
            <a:ext cx="4699547" cy="425786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Trajan Pro"/>
                <a:cs typeface="Trajan Pro"/>
              </a:rPr>
              <a:t>The Bridges of Konigsberg</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1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DEGREE DISTRIBUTION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62" name="Picture 61" descr="degree2.pdf"/>
          <p:cNvPicPr>
            <a:picLocks noChangeAspect="1"/>
          </p:cNvPicPr>
          <p:nvPr/>
        </p:nvPicPr>
        <p:blipFill>
          <a:blip r:embed="rId3"/>
          <a:stretch>
            <a:fillRect/>
          </a:stretch>
        </p:blipFill>
        <p:spPr>
          <a:xfrm>
            <a:off x="1388534" y="571500"/>
            <a:ext cx="6231466" cy="5047971"/>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2" y="984250"/>
            <a:ext cx="8686799" cy="1846659"/>
          </a:xfrm>
          <a:prstGeom prst="rect">
            <a:avLst/>
          </a:prstGeom>
          <a:noFill/>
        </p:spPr>
        <p:txBody>
          <a:bodyPr wrap="square" rtlCol="0">
            <a:spAutoFit/>
          </a:bodyPr>
          <a:lstStyle/>
          <a:p>
            <a:r>
              <a:rPr lang="en-US" sz="1600" b="1" dirty="0">
                <a:solidFill>
                  <a:srgbClr val="800000"/>
                </a:solidFill>
                <a:latin typeface="Helvetica"/>
                <a:cs typeface="Helvetica"/>
              </a:rPr>
              <a:t>Discrete Representation</a:t>
            </a:r>
            <a:r>
              <a:rPr lang="en-US" sz="1600" dirty="0">
                <a:solidFill>
                  <a:srgbClr val="800000"/>
                </a:solidFill>
                <a:latin typeface="Helvetica"/>
                <a:cs typeface="Helvetica"/>
              </a:rPr>
              <a:t>: </a:t>
            </a:r>
            <a:r>
              <a:rPr lang="en-US" sz="1600" b="1" dirty="0" err="1">
                <a:latin typeface="Helvetica"/>
                <a:cs typeface="Helvetica"/>
              </a:rPr>
              <a:t>p</a:t>
            </a:r>
            <a:r>
              <a:rPr lang="en-US" sz="1600" b="1" baseline="-25000" dirty="0" err="1">
                <a:latin typeface="Helvetica"/>
                <a:cs typeface="Helvetica"/>
              </a:rPr>
              <a:t>k</a:t>
            </a:r>
            <a:r>
              <a:rPr lang="en-US" sz="1600" b="1" baseline="-25000" dirty="0">
                <a:latin typeface="Helvetica"/>
                <a:cs typeface="Helvetica"/>
              </a:rPr>
              <a:t> </a:t>
            </a:r>
            <a:r>
              <a:rPr lang="en-US" sz="1600" dirty="0">
                <a:latin typeface="Helvetica"/>
                <a:cs typeface="Helvetica"/>
              </a:rPr>
              <a:t>is the probability that a node has degree </a:t>
            </a:r>
            <a:r>
              <a:rPr lang="en-US" sz="1600" b="1" dirty="0">
                <a:latin typeface="Helvetica"/>
                <a:cs typeface="Helvetica"/>
              </a:rPr>
              <a:t>k</a:t>
            </a:r>
            <a:r>
              <a:rPr lang="en-US" sz="1600" dirty="0">
                <a:latin typeface="Helvetica"/>
                <a:cs typeface="Helvetica"/>
              </a:rPr>
              <a:t>. </a:t>
            </a:r>
          </a:p>
          <a:p>
            <a:endParaRPr lang="en-US" sz="1600" dirty="0">
              <a:latin typeface="Helvetica"/>
              <a:cs typeface="Helvetica"/>
            </a:endParaRPr>
          </a:p>
          <a:p>
            <a:endParaRPr lang="en-US" sz="1600" dirty="0">
              <a:latin typeface="Helvetica"/>
              <a:cs typeface="Helvetica"/>
            </a:endParaRPr>
          </a:p>
          <a:p>
            <a:r>
              <a:rPr lang="en-US" sz="1600" b="1" dirty="0">
                <a:solidFill>
                  <a:srgbClr val="800000"/>
                </a:solidFill>
                <a:latin typeface="Helvetica"/>
                <a:cs typeface="Helvetica"/>
              </a:rPr>
              <a:t>Continuum Description</a:t>
            </a:r>
            <a:r>
              <a:rPr lang="en-US" sz="1600" dirty="0">
                <a:solidFill>
                  <a:srgbClr val="800000"/>
                </a:solidFill>
                <a:latin typeface="Helvetica"/>
                <a:cs typeface="Helvetica"/>
              </a:rPr>
              <a:t>:   </a:t>
            </a:r>
            <a:r>
              <a:rPr lang="en-US" sz="1600" b="1" dirty="0">
                <a:latin typeface="Helvetica"/>
                <a:cs typeface="Helvetica"/>
              </a:rPr>
              <a:t>p(k)</a:t>
            </a:r>
            <a:r>
              <a:rPr lang="en-US" sz="1600" dirty="0">
                <a:latin typeface="Helvetica"/>
                <a:cs typeface="Helvetica"/>
              </a:rPr>
              <a:t> is the </a:t>
            </a:r>
            <a:r>
              <a:rPr lang="en-US" sz="1600" dirty="0" err="1">
                <a:latin typeface="Helvetica"/>
                <a:cs typeface="Helvetica"/>
              </a:rPr>
              <a:t>pdf</a:t>
            </a:r>
            <a:r>
              <a:rPr lang="en-US" sz="1600" dirty="0">
                <a:latin typeface="Helvetica"/>
                <a:cs typeface="Helvetica"/>
              </a:rPr>
              <a:t> of the degrees, where</a:t>
            </a:r>
          </a:p>
          <a:p>
            <a:r>
              <a:rPr lang="en-US" sz="1600" dirty="0">
                <a:latin typeface="Helvetica"/>
                <a:cs typeface="Helvetica"/>
              </a:rPr>
              <a:t> </a:t>
            </a:r>
          </a:p>
          <a:p>
            <a:r>
              <a:rPr lang="en-US" sz="1600" dirty="0">
                <a:latin typeface="Helvetica"/>
                <a:cs typeface="Helvetica"/>
              </a:rPr>
              <a:t> </a:t>
            </a:r>
          </a:p>
          <a:p>
            <a:endParaRPr lang="en-US" dirty="0"/>
          </a:p>
        </p:txBody>
      </p:sp>
      <p:sp>
        <p:nvSpPr>
          <p:cNvPr id="7" name="Rectangle 6"/>
          <p:cNvSpPr/>
          <p:nvPr/>
        </p:nvSpPr>
        <p:spPr>
          <a:xfrm>
            <a:off x="228601" y="2857500"/>
            <a:ext cx="6858000" cy="830997"/>
          </a:xfrm>
          <a:prstGeom prst="rect">
            <a:avLst/>
          </a:prstGeom>
        </p:spPr>
        <p:txBody>
          <a:bodyPr wrap="square">
            <a:spAutoFit/>
          </a:bodyPr>
          <a:lstStyle/>
          <a:p>
            <a:r>
              <a:rPr lang="en-US" sz="1600" dirty="0">
                <a:latin typeface="Helvetica"/>
                <a:cs typeface="Helvetica"/>
              </a:rPr>
              <a:t>represents the probability that a node’s degree is between </a:t>
            </a:r>
            <a:r>
              <a:rPr lang="en-US" sz="1600" b="1" dirty="0">
                <a:latin typeface="Helvetica"/>
                <a:cs typeface="Helvetica"/>
              </a:rPr>
              <a:t>k</a:t>
            </a:r>
            <a:r>
              <a:rPr lang="en-US" sz="1600" b="1" baseline="-25000" dirty="0">
                <a:latin typeface="Helvetica"/>
                <a:cs typeface="Helvetica"/>
              </a:rPr>
              <a:t>1</a:t>
            </a:r>
            <a:r>
              <a:rPr lang="en-US" sz="1600" dirty="0">
                <a:latin typeface="Helvetica"/>
                <a:cs typeface="Helvetica"/>
              </a:rPr>
              <a:t> and </a:t>
            </a:r>
            <a:r>
              <a:rPr lang="en-US" sz="1600" b="1" dirty="0">
                <a:latin typeface="Helvetica"/>
                <a:cs typeface="Helvetica"/>
              </a:rPr>
              <a:t>k</a:t>
            </a:r>
            <a:r>
              <a:rPr lang="en-US" sz="1600" b="1" baseline="-25000" dirty="0">
                <a:latin typeface="Helvetica"/>
                <a:cs typeface="Helvetica"/>
              </a:rPr>
              <a:t>2</a:t>
            </a:r>
            <a:r>
              <a:rPr lang="en-US" sz="1600" dirty="0">
                <a:latin typeface="Helvetica"/>
                <a:cs typeface="Helvetica"/>
              </a:rPr>
              <a:t>. </a:t>
            </a:r>
          </a:p>
          <a:p>
            <a:endParaRPr lang="en-US" sz="1600" dirty="0">
              <a:latin typeface="Helvetica"/>
              <a:cs typeface="Helvetica"/>
            </a:endParaRPr>
          </a:p>
          <a:p>
            <a:r>
              <a:rPr lang="en-US" sz="1600" b="1" dirty="0">
                <a:solidFill>
                  <a:srgbClr val="800000"/>
                </a:solidFill>
                <a:latin typeface="Helvetica"/>
                <a:cs typeface="Helvetica"/>
              </a:rPr>
              <a:t>Normalization condition:</a:t>
            </a:r>
          </a:p>
        </p:txBody>
      </p:sp>
      <p:sp>
        <p:nvSpPr>
          <p:cNvPr id="8" name="Rectangle 7"/>
          <p:cNvSpPr/>
          <p:nvPr/>
        </p:nvSpPr>
        <p:spPr>
          <a:xfrm>
            <a:off x="349250" y="4406901"/>
            <a:ext cx="6172200" cy="615553"/>
          </a:xfrm>
          <a:prstGeom prst="rect">
            <a:avLst/>
          </a:prstGeom>
        </p:spPr>
        <p:txBody>
          <a:bodyPr wrap="square">
            <a:spAutoFit/>
          </a:bodyPr>
          <a:lstStyle/>
          <a:p>
            <a:r>
              <a:rPr lang="en-US" sz="1600" dirty="0">
                <a:latin typeface="Helvetica"/>
                <a:cs typeface="Helvetica"/>
              </a:rPr>
              <a:t>where </a:t>
            </a:r>
            <a:r>
              <a:rPr lang="en-US" sz="1600" dirty="0" err="1">
                <a:latin typeface="Helvetica"/>
                <a:cs typeface="Helvetica"/>
              </a:rPr>
              <a:t>K</a:t>
            </a:r>
            <a:r>
              <a:rPr lang="en-US" sz="1600" baseline="-25000" dirty="0" err="1">
                <a:latin typeface="Helvetica"/>
                <a:cs typeface="Helvetica"/>
              </a:rPr>
              <a:t>min</a:t>
            </a:r>
            <a:r>
              <a:rPr lang="en-US" sz="1600" dirty="0">
                <a:latin typeface="Helvetica"/>
                <a:cs typeface="Helvetica"/>
              </a:rPr>
              <a:t> is the minimal degree in the network.</a:t>
            </a:r>
          </a:p>
          <a:p>
            <a:r>
              <a:rPr lang="en-US" dirty="0"/>
              <a:t> </a:t>
            </a:r>
          </a:p>
        </p:txBody>
      </p:sp>
      <p:graphicFrame>
        <p:nvGraphicFramePr>
          <p:cNvPr id="11" name="Object 10"/>
          <p:cNvGraphicFramePr>
            <a:graphicFrameLocks noChangeAspect="1"/>
          </p:cNvGraphicFramePr>
          <p:nvPr/>
        </p:nvGraphicFramePr>
        <p:xfrm>
          <a:off x="2600325" y="2228850"/>
          <a:ext cx="969963" cy="619125"/>
        </p:xfrm>
        <a:graphic>
          <a:graphicData uri="http://schemas.openxmlformats.org/presentationml/2006/ole">
            <mc:AlternateContent xmlns:mc="http://schemas.openxmlformats.org/markup-compatibility/2006">
              <mc:Choice xmlns:v="urn:schemas-microsoft-com:vml" Requires="v">
                <p:oleObj name="Equation" r:id="rId2" imgW="596900" imgH="457200" progId="Equation.3">
                  <p:embed/>
                </p:oleObj>
              </mc:Choice>
              <mc:Fallback>
                <p:oleObj name="Equation" r:id="rId2" imgW="596900" imgH="457200" progId="Equation.3">
                  <p:embed/>
                  <p:pic>
                    <p:nvPicPr>
                      <p:cNvPr id="0" name="Picture 1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325" y="2228850"/>
                        <a:ext cx="969963"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4" name="Object 8"/>
          <p:cNvGraphicFramePr>
            <a:graphicFrameLocks noChangeAspect="1"/>
          </p:cNvGraphicFramePr>
          <p:nvPr/>
        </p:nvGraphicFramePr>
        <p:xfrm>
          <a:off x="812801" y="3722893"/>
          <a:ext cx="887413" cy="584729"/>
        </p:xfrm>
        <a:graphic>
          <a:graphicData uri="http://schemas.openxmlformats.org/presentationml/2006/ole">
            <mc:AlternateContent xmlns:mc="http://schemas.openxmlformats.org/markup-compatibility/2006">
              <mc:Choice xmlns:v="urn:schemas-microsoft-com:vml" Requires="v">
                <p:oleObj name="Equation" r:id="rId4" imgW="533400" imgH="431800" progId="Equation.3">
                  <p:embed/>
                </p:oleObj>
              </mc:Choice>
              <mc:Fallback>
                <p:oleObj name="Equation" r:id="rId4" imgW="533400" imgH="431800" progId="Equation.3">
                  <p:embed/>
                  <p:pic>
                    <p:nvPicPr>
                      <p:cNvPr id="0" name="Picture 1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1" y="3722893"/>
                        <a:ext cx="887413" cy="5847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6" name="Object 10"/>
          <p:cNvGraphicFramePr>
            <a:graphicFrameLocks noChangeAspect="1"/>
          </p:cNvGraphicFramePr>
          <p:nvPr/>
        </p:nvGraphicFramePr>
        <p:xfrm>
          <a:off x="3692525" y="3740150"/>
          <a:ext cx="1362075" cy="601663"/>
        </p:xfrm>
        <a:graphic>
          <a:graphicData uri="http://schemas.openxmlformats.org/presentationml/2006/ole">
            <mc:AlternateContent xmlns:mc="http://schemas.openxmlformats.org/markup-compatibility/2006">
              <mc:Choice xmlns:v="urn:schemas-microsoft-com:vml" Requires="v">
                <p:oleObj name="Equation" r:id="rId6" imgW="838200" imgH="444500" progId="Equation.3">
                  <p:embed/>
                </p:oleObj>
              </mc:Choice>
              <mc:Fallback>
                <p:oleObj name="Equation" r:id="rId6" imgW="838200" imgH="444500" progId="Equation.3">
                  <p:embed/>
                  <p:pic>
                    <p:nvPicPr>
                      <p:cNvPr id="0" name="Picture 1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2525" y="3740150"/>
                        <a:ext cx="136207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DEGREE DISTRIBUTION </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3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8"/>
          <p:cNvSpPr txBox="1"/>
          <p:nvPr/>
        </p:nvSpPr>
        <p:spPr>
          <a:xfrm>
            <a:off x="398080" y="1482509"/>
            <a:ext cx="3739012" cy="369332"/>
          </a:xfrm>
          <a:prstGeom prst="rect">
            <a:avLst/>
          </a:prstGeom>
          <a:noFill/>
        </p:spPr>
        <p:txBody>
          <a:bodyPr wrap="none" rtlCol="0">
            <a:spAutoFit/>
          </a:bodyPr>
          <a:lstStyle/>
          <a:p>
            <a:r>
              <a:rPr lang="en-US" dirty="0"/>
              <a:t>Q3: Directed vs. undirected networks.</a:t>
            </a:r>
          </a:p>
        </p:txBody>
      </p:sp>
    </p:spTree>
    <p:extLst>
      <p:ext uri="{BB962C8B-B14F-4D97-AF65-F5344CB8AC3E}">
        <p14:creationId xmlns:p14="http://schemas.microsoft.com/office/powerpoint/2010/main" val="27782278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304800" y="1287840"/>
            <a:ext cx="3810000" cy="1200329"/>
          </a:xfrm>
          <a:prstGeom prst="rect">
            <a:avLst/>
          </a:prstGeom>
          <a:noFill/>
          <a:ln w="9525">
            <a:noFill/>
            <a:miter lim="800000"/>
            <a:headEnd/>
            <a:tailEnd/>
          </a:ln>
        </p:spPr>
        <p:txBody>
          <a:bodyPr wrap="square">
            <a:prstTxWarp prst="textNoShape">
              <a:avLst/>
            </a:prstTxWarp>
            <a:spAutoFit/>
          </a:bodyPr>
          <a:lstStyle/>
          <a:p>
            <a:pPr eaLnBrk="1" hangingPunct="1"/>
            <a:r>
              <a:rPr lang="en-US" sz="1600" dirty="0">
                <a:latin typeface="Helvetica"/>
                <a:cs typeface="Helvetica"/>
              </a:rPr>
              <a:t>Links: undirected (</a:t>
            </a:r>
            <a:r>
              <a:rPr lang="en-US" sz="1600" i="1" dirty="0">
                <a:latin typeface="Helvetica"/>
                <a:cs typeface="Helvetica"/>
              </a:rPr>
              <a:t>symmetrical</a:t>
            </a:r>
            <a:r>
              <a:rPr lang="en-US" sz="1600" dirty="0">
                <a:latin typeface="Helvetica"/>
                <a:cs typeface="Helvetica"/>
              </a:rPr>
              <a:t>) 	</a:t>
            </a:r>
          </a:p>
          <a:p>
            <a:pPr eaLnBrk="1" hangingPunct="1"/>
            <a:endParaRPr lang="en-US" sz="1600" dirty="0">
              <a:latin typeface="Helvetica"/>
              <a:cs typeface="Helvetica"/>
            </a:endParaRPr>
          </a:p>
          <a:p>
            <a:pPr eaLnBrk="1" hangingPunct="1"/>
            <a:r>
              <a:rPr lang="en-US" sz="1600" dirty="0">
                <a:latin typeface="Helvetica"/>
                <a:cs typeface="Helvetica"/>
              </a:rPr>
              <a:t>Graph:</a:t>
            </a:r>
          </a:p>
          <a:p>
            <a:pPr eaLnBrk="1" hangingPunct="1"/>
            <a:r>
              <a:rPr lang="en-US" dirty="0"/>
              <a:t>	     </a:t>
            </a:r>
            <a:r>
              <a:rPr lang="en-US" sz="2400" dirty="0"/>
              <a:t> </a:t>
            </a:r>
          </a:p>
        </p:txBody>
      </p:sp>
      <p:sp>
        <p:nvSpPr>
          <p:cNvPr id="6" name="TextBox 5"/>
          <p:cNvSpPr txBox="1"/>
          <p:nvPr/>
        </p:nvSpPr>
        <p:spPr>
          <a:xfrm>
            <a:off x="4864443" y="4132640"/>
            <a:ext cx="2622550" cy="1354217"/>
          </a:xfrm>
          <a:prstGeom prst="rect">
            <a:avLst/>
          </a:prstGeom>
          <a:noFill/>
        </p:spPr>
        <p:txBody>
          <a:bodyPr wrap="square" rtlCol="0">
            <a:spAutoFit/>
          </a:bodyPr>
          <a:lstStyle/>
          <a:p>
            <a:r>
              <a:rPr lang="en-US" sz="1600" b="1" u="sng" dirty="0">
                <a:solidFill>
                  <a:srgbClr val="800000"/>
                </a:solidFill>
                <a:latin typeface="Helvetica"/>
                <a:cs typeface="Helvetica"/>
              </a:rPr>
              <a:t>Directed links :</a:t>
            </a:r>
          </a:p>
          <a:p>
            <a:r>
              <a:rPr lang="en-US" sz="1600" dirty="0">
                <a:latin typeface="Helvetica"/>
                <a:cs typeface="Helvetica"/>
              </a:rPr>
              <a:t>URLs on the www</a:t>
            </a:r>
          </a:p>
          <a:p>
            <a:r>
              <a:rPr lang="en-US" sz="1600" dirty="0">
                <a:latin typeface="Helvetica"/>
                <a:cs typeface="Helvetica"/>
              </a:rPr>
              <a:t>phone calls </a:t>
            </a:r>
          </a:p>
          <a:p>
            <a:r>
              <a:rPr lang="en-US" sz="1600" dirty="0">
                <a:latin typeface="Helvetica"/>
                <a:cs typeface="Helvetica"/>
              </a:rPr>
              <a:t>metabolic reactions</a:t>
            </a:r>
          </a:p>
          <a:p>
            <a:endParaRPr lang="en-US" dirty="0"/>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UNDIRECTED VS. DIRECTED NETWORKS</a:t>
            </a:r>
          </a:p>
        </p:txBody>
      </p:sp>
      <p:pic>
        <p:nvPicPr>
          <p:cNvPr id="15" name="Picture 14" descr="11.png"/>
          <p:cNvPicPr>
            <a:picLocks noChangeAspect="1"/>
          </p:cNvPicPr>
          <p:nvPr/>
        </p:nvPicPr>
        <p:blipFill>
          <a:blip r:embed="rId3"/>
          <a:stretch>
            <a:fillRect/>
          </a:stretch>
        </p:blipFill>
        <p:spPr>
          <a:xfrm>
            <a:off x="304800" y="2171700"/>
            <a:ext cx="3293030" cy="1694240"/>
          </a:xfrm>
          <a:prstGeom prst="rect">
            <a:avLst/>
          </a:prstGeom>
        </p:spPr>
      </p:pic>
      <p:sp>
        <p:nvSpPr>
          <p:cNvPr id="16" name="TextBox 15"/>
          <p:cNvSpPr txBox="1"/>
          <p:nvPr/>
        </p:nvSpPr>
        <p:spPr>
          <a:xfrm>
            <a:off x="304800" y="671612"/>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18" name="TextBox 17"/>
          <p:cNvSpPr txBox="1"/>
          <p:nvPr/>
        </p:nvSpPr>
        <p:spPr>
          <a:xfrm>
            <a:off x="4724401" y="671612"/>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sp>
        <p:nvSpPr>
          <p:cNvPr id="19" name="Rectangle 2"/>
          <p:cNvSpPr>
            <a:spLocks/>
          </p:cNvSpPr>
          <p:nvPr/>
        </p:nvSpPr>
        <p:spPr bwMode="auto">
          <a:xfrm>
            <a:off x="792140" y="22918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20" name="Rectangle 2"/>
          <p:cNvSpPr>
            <a:spLocks/>
          </p:cNvSpPr>
          <p:nvPr/>
        </p:nvSpPr>
        <p:spPr bwMode="auto">
          <a:xfrm>
            <a:off x="715940" y="33147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21" name="Rectangle 2"/>
          <p:cNvSpPr>
            <a:spLocks/>
          </p:cNvSpPr>
          <p:nvPr/>
        </p:nvSpPr>
        <p:spPr bwMode="auto">
          <a:xfrm>
            <a:off x="1524000" y="30099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22" name="Rectangle 2"/>
          <p:cNvSpPr>
            <a:spLocks/>
          </p:cNvSpPr>
          <p:nvPr/>
        </p:nvSpPr>
        <p:spPr bwMode="auto">
          <a:xfrm>
            <a:off x="1189060" y="386594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23" name="Rectangle 2"/>
          <p:cNvSpPr>
            <a:spLocks/>
          </p:cNvSpPr>
          <p:nvPr/>
        </p:nvSpPr>
        <p:spPr bwMode="auto">
          <a:xfrm>
            <a:off x="1752600" y="21394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L</a:t>
            </a:r>
          </a:p>
        </p:txBody>
      </p:sp>
      <p:sp>
        <p:nvSpPr>
          <p:cNvPr id="24" name="Rectangle 2"/>
          <p:cNvSpPr>
            <a:spLocks/>
          </p:cNvSpPr>
          <p:nvPr/>
        </p:nvSpPr>
        <p:spPr bwMode="auto">
          <a:xfrm>
            <a:off x="3200400" y="24765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M</a:t>
            </a:r>
          </a:p>
        </p:txBody>
      </p:sp>
      <p:sp>
        <p:nvSpPr>
          <p:cNvPr id="25" name="Rectangle 2"/>
          <p:cNvSpPr>
            <a:spLocks/>
          </p:cNvSpPr>
          <p:nvPr/>
        </p:nvSpPr>
        <p:spPr bwMode="auto">
          <a:xfrm>
            <a:off x="2163740" y="25527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26" name="Rectangle 2"/>
          <p:cNvSpPr>
            <a:spLocks/>
          </p:cNvSpPr>
          <p:nvPr/>
        </p:nvSpPr>
        <p:spPr bwMode="auto">
          <a:xfrm>
            <a:off x="2514600" y="3298567"/>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27" name="Rectangle 2"/>
          <p:cNvSpPr>
            <a:spLocks/>
          </p:cNvSpPr>
          <p:nvPr/>
        </p:nvSpPr>
        <p:spPr bwMode="auto">
          <a:xfrm>
            <a:off x="3124200" y="368127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H</a:t>
            </a:r>
          </a:p>
        </p:txBody>
      </p:sp>
      <p:sp>
        <p:nvSpPr>
          <p:cNvPr id="28" name="Rectangle 2"/>
          <p:cNvSpPr>
            <a:spLocks/>
          </p:cNvSpPr>
          <p:nvPr/>
        </p:nvSpPr>
        <p:spPr bwMode="auto">
          <a:xfrm>
            <a:off x="3459140" y="28252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I</a:t>
            </a:r>
          </a:p>
        </p:txBody>
      </p:sp>
      <p:sp>
        <p:nvSpPr>
          <p:cNvPr id="29" name="Text Box 3"/>
          <p:cNvSpPr txBox="1">
            <a:spLocks noChangeArrowheads="1"/>
          </p:cNvSpPr>
          <p:nvPr/>
        </p:nvSpPr>
        <p:spPr bwMode="auto">
          <a:xfrm>
            <a:off x="4724401" y="1287840"/>
            <a:ext cx="3810000" cy="830997"/>
          </a:xfrm>
          <a:prstGeom prst="rect">
            <a:avLst/>
          </a:prstGeom>
          <a:noFill/>
          <a:ln w="9525">
            <a:noFill/>
            <a:miter lim="800000"/>
            <a:headEnd/>
            <a:tailEnd/>
          </a:ln>
        </p:spPr>
        <p:txBody>
          <a:bodyPr wrap="square">
            <a:prstTxWarp prst="textNoShape">
              <a:avLst/>
            </a:prstTxWarp>
            <a:spAutoFit/>
          </a:bodyPr>
          <a:lstStyle/>
          <a:p>
            <a:r>
              <a:rPr lang="en-US" sz="1600" dirty="0">
                <a:latin typeface="Helvetica"/>
                <a:cs typeface="Helvetica"/>
              </a:rPr>
              <a:t>Links:  directed (</a:t>
            </a:r>
            <a:r>
              <a:rPr lang="en-US" sz="1600" i="1" dirty="0">
                <a:latin typeface="Helvetica"/>
                <a:cs typeface="Helvetica"/>
              </a:rPr>
              <a:t>arcs</a:t>
            </a:r>
            <a:r>
              <a:rPr lang="en-US" sz="1600" dirty="0">
                <a:latin typeface="Helvetica"/>
                <a:cs typeface="Helvetica"/>
              </a:rPr>
              <a:t>). </a:t>
            </a:r>
          </a:p>
          <a:p>
            <a:endParaRPr lang="en-US" sz="1600" dirty="0">
              <a:latin typeface="Helvetica"/>
              <a:cs typeface="Helvetica"/>
            </a:endParaRPr>
          </a:p>
          <a:p>
            <a:r>
              <a:rPr lang="en-US" sz="1600" dirty="0">
                <a:latin typeface="Helvetica"/>
                <a:cs typeface="Helvetica"/>
              </a:rPr>
              <a:t>Digraph = directed graph:</a:t>
            </a:r>
          </a:p>
        </p:txBody>
      </p:sp>
      <p:sp>
        <p:nvSpPr>
          <p:cNvPr id="30" name="TextBox 29"/>
          <p:cNvSpPr txBox="1"/>
          <p:nvPr/>
        </p:nvSpPr>
        <p:spPr>
          <a:xfrm>
            <a:off x="304800" y="4153405"/>
            <a:ext cx="2622550" cy="1077218"/>
          </a:xfrm>
          <a:prstGeom prst="rect">
            <a:avLst/>
          </a:prstGeom>
          <a:noFill/>
        </p:spPr>
        <p:txBody>
          <a:bodyPr wrap="square" rtlCol="0">
            <a:spAutoFit/>
          </a:bodyPr>
          <a:lstStyle/>
          <a:p>
            <a:r>
              <a:rPr lang="en-US" sz="1600" b="1" u="sng" dirty="0">
                <a:solidFill>
                  <a:srgbClr val="800000"/>
                </a:solidFill>
                <a:latin typeface="Helvetica"/>
                <a:cs typeface="Helvetica"/>
              </a:rPr>
              <a:t>Undirected links :</a:t>
            </a:r>
          </a:p>
          <a:p>
            <a:r>
              <a:rPr lang="en-US" sz="1600" dirty="0" err="1">
                <a:latin typeface="Helvetica"/>
                <a:cs typeface="Helvetica"/>
              </a:rPr>
              <a:t>coauthorship</a:t>
            </a:r>
            <a:r>
              <a:rPr lang="en-US" sz="1600" dirty="0">
                <a:latin typeface="Helvetica"/>
                <a:cs typeface="Helvetica"/>
              </a:rPr>
              <a:t> links</a:t>
            </a:r>
          </a:p>
          <a:p>
            <a:r>
              <a:rPr lang="en-US" sz="1600" dirty="0">
                <a:latin typeface="Helvetica"/>
                <a:cs typeface="Helvetica"/>
              </a:rPr>
              <a:t>Actor network</a:t>
            </a:r>
          </a:p>
          <a:p>
            <a:r>
              <a:rPr lang="en-US" sz="1600" dirty="0">
                <a:latin typeface="Helvetica"/>
                <a:cs typeface="Helvetica"/>
              </a:rPr>
              <a:t>protein interactions</a:t>
            </a:r>
            <a:endParaRPr lang="en-US" dirty="0"/>
          </a:p>
        </p:txBody>
      </p:sp>
      <p:sp>
        <p:nvSpPr>
          <p:cNvPr id="31" name="Text Box 3"/>
          <p:cNvSpPr txBox="1">
            <a:spLocks noChangeArrowheads="1"/>
          </p:cNvSpPr>
          <p:nvPr/>
        </p:nvSpPr>
        <p:spPr bwMode="auto">
          <a:xfrm>
            <a:off x="7696200" y="2488169"/>
            <a:ext cx="1371600" cy="1015663"/>
          </a:xfrm>
          <a:prstGeom prst="rect">
            <a:avLst/>
          </a:prstGeom>
          <a:noFill/>
          <a:ln w="9525">
            <a:noFill/>
            <a:miter lim="800000"/>
            <a:headEnd/>
            <a:tailEnd/>
          </a:ln>
        </p:spPr>
        <p:txBody>
          <a:bodyPr wrap="square">
            <a:prstTxWarp prst="textNoShape">
              <a:avLst/>
            </a:prstTxWarp>
            <a:spAutoFit/>
          </a:bodyPr>
          <a:lstStyle/>
          <a:p>
            <a:r>
              <a:rPr lang="en-US" sz="1200" i="1" dirty="0">
                <a:latin typeface="Helvetica"/>
                <a:cs typeface="Helvetica"/>
              </a:rPr>
              <a:t>An undirected link is the superposition of two opposite directed links.</a:t>
            </a:r>
            <a:endParaRPr lang="en-US" sz="2400" dirty="0"/>
          </a:p>
        </p:txBody>
      </p:sp>
      <p:sp>
        <p:nvSpPr>
          <p:cNvPr id="32" name="Oval 31"/>
          <p:cNvSpPr/>
          <p:nvPr/>
        </p:nvSpPr>
        <p:spPr>
          <a:xfrm>
            <a:off x="5181600" y="24970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019800" y="287087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724401" y="3459205"/>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705601" y="257913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428985" y="340119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729629" y="396857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a:stCxn id="34" idx="7"/>
            <a:endCxn id="32" idx="4"/>
          </p:cNvCxnSpPr>
          <p:nvPr/>
        </p:nvCxnSpPr>
        <p:spPr>
          <a:xfrm rot="5400000" flipH="1" flipV="1">
            <a:off x="4653006" y="2872603"/>
            <a:ext cx="822066"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2" idx="5"/>
            <a:endCxn id="33" idx="2"/>
          </p:cNvCxnSpPr>
          <p:nvPr/>
        </p:nvCxnSpPr>
        <p:spPr>
          <a:xfrm rot="16200000" flipH="1">
            <a:off x="5512836" y="2445945"/>
            <a:ext cx="315770" cy="6981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4" idx="6"/>
            <a:endCxn id="33" idx="3"/>
          </p:cNvCxnSpPr>
          <p:nvPr/>
        </p:nvCxnSpPr>
        <p:spPr>
          <a:xfrm flipV="1">
            <a:off x="4888470" y="3010916"/>
            <a:ext cx="1155357" cy="5303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5" idx="3"/>
            <a:endCxn id="33" idx="6"/>
          </p:cNvCxnSpPr>
          <p:nvPr/>
        </p:nvCxnSpPr>
        <p:spPr>
          <a:xfrm rot="5400000">
            <a:off x="6339881" y="2563162"/>
            <a:ext cx="233736"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6" idx="1"/>
            <a:endCxn id="35" idx="5"/>
          </p:cNvCxnSpPr>
          <p:nvPr/>
        </p:nvCxnSpPr>
        <p:spPr>
          <a:xfrm rot="16200000" flipV="1">
            <a:off x="6796302" y="2768514"/>
            <a:ext cx="70605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7" idx="7"/>
            <a:endCxn id="36" idx="3"/>
          </p:cNvCxnSpPr>
          <p:nvPr/>
        </p:nvCxnSpPr>
        <p:spPr>
          <a:xfrm rot="5400000" flipH="1" flipV="1">
            <a:off x="6935662" y="3475249"/>
            <a:ext cx="451358"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5937765" y="348323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8" idx="5"/>
            <a:endCxn id="37" idx="1"/>
          </p:cNvCxnSpPr>
          <p:nvPr/>
        </p:nvCxnSpPr>
        <p:spPr>
          <a:xfrm rot="16200000" flipH="1">
            <a:off x="6231069" y="3470011"/>
            <a:ext cx="369324"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Rectangle 2"/>
          <p:cNvSpPr>
            <a:spLocks/>
          </p:cNvSpPr>
          <p:nvPr/>
        </p:nvSpPr>
        <p:spPr bwMode="auto">
          <a:xfrm>
            <a:off x="4678340" y="362327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74" name="Rectangle 2"/>
          <p:cNvSpPr>
            <a:spLocks/>
          </p:cNvSpPr>
          <p:nvPr/>
        </p:nvSpPr>
        <p:spPr bwMode="auto">
          <a:xfrm>
            <a:off x="5663105" y="34729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75" name="Rectangle 2"/>
          <p:cNvSpPr>
            <a:spLocks/>
          </p:cNvSpPr>
          <p:nvPr/>
        </p:nvSpPr>
        <p:spPr bwMode="auto">
          <a:xfrm>
            <a:off x="6858000" y="39682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76" name="Rectangle 2"/>
          <p:cNvSpPr>
            <a:spLocks/>
          </p:cNvSpPr>
          <p:nvPr/>
        </p:nvSpPr>
        <p:spPr bwMode="auto">
          <a:xfrm>
            <a:off x="4953000" y="24765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77" name="Rectangle 2"/>
          <p:cNvSpPr>
            <a:spLocks/>
          </p:cNvSpPr>
          <p:nvPr/>
        </p:nvSpPr>
        <p:spPr bwMode="auto">
          <a:xfrm>
            <a:off x="5964504" y="2686208"/>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78" name="Rectangle 2"/>
          <p:cNvSpPr>
            <a:spLocks/>
          </p:cNvSpPr>
          <p:nvPr/>
        </p:nvSpPr>
        <p:spPr bwMode="auto">
          <a:xfrm>
            <a:off x="6659540" y="2394465"/>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79" name="Rectangle 2"/>
          <p:cNvSpPr>
            <a:spLocks/>
          </p:cNvSpPr>
          <p:nvPr/>
        </p:nvSpPr>
        <p:spPr bwMode="auto">
          <a:xfrm>
            <a:off x="7154325" y="3366872"/>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sp>
        <p:nvSpPr>
          <p:cNvPr id="80" name="Rectangle 79"/>
          <p:cNvSpPr/>
          <p:nvPr/>
        </p:nvSpPr>
        <p:spPr>
          <a:xfrm>
            <a:off x="44196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285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2.2					Reference Networks</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2"/>
          <a:stretch>
            <a:fillRect/>
          </a:stretch>
        </p:blipFill>
        <p:spPr>
          <a:xfrm>
            <a:off x="0" y="1202335"/>
            <a:ext cx="9154847" cy="3318865"/>
          </a:xfrm>
          <a:prstGeom prst="rect">
            <a:avLst/>
          </a:prstGeom>
        </p:spPr>
      </p:pic>
    </p:spTree>
    <p:extLst>
      <p:ext uri="{BB962C8B-B14F-4D97-AF65-F5344CB8AC3E}">
        <p14:creationId xmlns:p14="http://schemas.microsoft.com/office/powerpoint/2010/main" val="2621047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4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340585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Q4: Adjacency Matrices</a:t>
            </a:r>
          </a:p>
        </p:txBody>
      </p:sp>
    </p:spTree>
    <p:extLst>
      <p:ext uri="{BB962C8B-B14F-4D97-AF65-F5344CB8AC3E}">
        <p14:creationId xmlns:p14="http://schemas.microsoft.com/office/powerpoint/2010/main" val="17787419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Adjacency matrix</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2.4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938645" y="2130509"/>
            <a:ext cx="5240938" cy="1107996"/>
          </a:xfrm>
          <a:prstGeom prst="rect">
            <a:avLst/>
          </a:prstGeom>
          <a:noFill/>
        </p:spPr>
        <p:txBody>
          <a:bodyPr wrap="square" rtlCol="0">
            <a:spAutoFit/>
          </a:bodyPr>
          <a:lstStyle/>
          <a:p>
            <a:r>
              <a:rPr lang="en-US" sz="2400" b="1" dirty="0" err="1">
                <a:latin typeface="Helvetica"/>
                <a:cs typeface="Helvetica"/>
              </a:rPr>
              <a:t>A</a:t>
            </a:r>
            <a:r>
              <a:rPr lang="en-US" sz="2400" b="1" baseline="-25000" dirty="0" err="1">
                <a:latin typeface="Helvetica"/>
                <a:cs typeface="Helvetica"/>
              </a:rPr>
              <a:t>ij</a:t>
            </a:r>
            <a:r>
              <a:rPr lang="en-US" sz="2400" b="1" dirty="0">
                <a:latin typeface="Helvetica"/>
                <a:cs typeface="Helvetica"/>
              </a:rPr>
              <a:t>=1 </a:t>
            </a:r>
            <a:r>
              <a:rPr lang="en-US" sz="1600" dirty="0">
                <a:latin typeface="Helvetica"/>
                <a:cs typeface="Helvetica"/>
              </a:rPr>
              <a:t>if there is a link between node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endParaRPr lang="en-US" sz="1600" dirty="0">
              <a:latin typeface="Helvetica"/>
              <a:cs typeface="Helvetica"/>
            </a:endParaRPr>
          </a:p>
          <a:p>
            <a:r>
              <a:rPr lang="en-US" sz="2400" b="1" dirty="0" err="1">
                <a:latin typeface="Helvetica"/>
                <a:cs typeface="Helvetica"/>
              </a:rPr>
              <a:t>A</a:t>
            </a:r>
            <a:r>
              <a:rPr lang="en-US" sz="2400" b="1" baseline="-25000" dirty="0" err="1">
                <a:latin typeface="Helvetica"/>
                <a:cs typeface="Helvetica"/>
              </a:rPr>
              <a:t>ij</a:t>
            </a:r>
            <a:r>
              <a:rPr lang="en-US" sz="2400" b="1" dirty="0">
                <a:latin typeface="Helvetica"/>
                <a:cs typeface="Helvetica"/>
              </a:rPr>
              <a:t>=0 </a:t>
            </a:r>
            <a:r>
              <a:rPr lang="en-US" sz="1600" dirty="0">
                <a:latin typeface="Helvetica"/>
                <a:cs typeface="Helvetica"/>
              </a:rPr>
              <a:t>if nodes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are not connected to each other.</a:t>
            </a:r>
          </a:p>
          <a:p>
            <a:endParaRPr lang="en-US" dirty="0"/>
          </a:p>
        </p:txBody>
      </p:sp>
      <p:sp>
        <p:nvSpPr>
          <p:cNvPr id="5"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MATRIX</a:t>
            </a:r>
          </a:p>
        </p:txBody>
      </p:sp>
      <p:sp>
        <p:nvSpPr>
          <p:cNvPr id="8" name="Text Box 3"/>
          <p:cNvSpPr txBox="1">
            <a:spLocks noChangeArrowheads="1"/>
          </p:cNvSpPr>
          <p:nvPr/>
        </p:nvSpPr>
        <p:spPr bwMode="auto">
          <a:xfrm>
            <a:off x="2188416" y="4572792"/>
            <a:ext cx="5240937" cy="646331"/>
          </a:xfrm>
          <a:prstGeom prst="rect">
            <a:avLst/>
          </a:prstGeom>
          <a:noFill/>
          <a:ln w="9525">
            <a:noFill/>
            <a:miter lim="800000"/>
            <a:headEnd/>
            <a:tailEnd/>
          </a:ln>
        </p:spPr>
        <p:txBody>
          <a:bodyPr wrap="square">
            <a:prstTxWarp prst="textNoShape">
              <a:avLst/>
            </a:prstTxWarp>
            <a:spAutoFit/>
          </a:bodyPr>
          <a:lstStyle/>
          <a:p>
            <a:pPr eaLnBrk="1" hangingPunct="1"/>
            <a:r>
              <a:rPr lang="en-US" sz="1200" dirty="0">
                <a:latin typeface="Helvetica"/>
                <a:cs typeface="Helvetica"/>
              </a:rPr>
              <a:t>Note that for a directed graph (right) the matrix is not symmetric.</a:t>
            </a:r>
          </a:p>
          <a:p>
            <a:pPr eaLnBrk="1" hangingPunct="1"/>
            <a:r>
              <a:rPr lang="en-US" dirty="0"/>
              <a:t>	     </a:t>
            </a:r>
            <a:r>
              <a:rPr lang="en-US" sz="2400" dirty="0"/>
              <a:t> </a:t>
            </a:r>
          </a:p>
        </p:txBody>
      </p:sp>
      <p:grpSp>
        <p:nvGrpSpPr>
          <p:cNvPr id="32" name="Group 31"/>
          <p:cNvGrpSpPr/>
          <p:nvPr/>
        </p:nvGrpSpPr>
        <p:grpSpPr>
          <a:xfrm>
            <a:off x="2201342" y="800100"/>
            <a:ext cx="5102010" cy="1244742"/>
            <a:chOff x="2136990" y="3374764"/>
            <a:chExt cx="5102010" cy="1244742"/>
          </a:xfrm>
        </p:grpSpPr>
        <p:sp>
          <p:nvSpPr>
            <p:cNvPr id="9" name="Oval 8"/>
            <p:cNvSpPr/>
            <p:nvPr/>
          </p:nvSpPr>
          <p:spPr>
            <a:xfrm>
              <a:off x="5181602" y="339536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endCxn id="9" idx="4"/>
            </p:cNvCxnSpPr>
            <p:nvPr/>
          </p:nvCxnSpPr>
          <p:spPr>
            <a:xfrm rot="5400000" flipH="1" flipV="1">
              <a:off x="4811586" y="3929448"/>
              <a:ext cx="822069" cy="820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5099567" y="438150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019800" y="415873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28400" y="407670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3" idx="6"/>
              <a:endCxn id="14" idx="3"/>
            </p:cNvCxnSpPr>
            <p:nvPr/>
          </p:nvCxnSpPr>
          <p:spPr>
            <a:xfrm flipV="1">
              <a:off x="5263636" y="4298776"/>
              <a:ext cx="780191" cy="164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5"/>
            </p:cNvCxnSpPr>
            <p:nvPr/>
          </p:nvCxnSpPr>
          <p:spPr>
            <a:xfrm rot="16200000" flipH="1">
              <a:off x="5863358" y="2993689"/>
              <a:ext cx="623331" cy="1706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5"/>
              <a:endCxn id="14" idx="1"/>
            </p:cNvCxnSpPr>
            <p:nvPr/>
          </p:nvCxnSpPr>
          <p:spPr>
            <a:xfrm rot="16200000" flipH="1">
              <a:off x="5359056" y="3497990"/>
              <a:ext cx="647358" cy="72218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
            <p:cNvSpPr>
              <a:spLocks/>
            </p:cNvSpPr>
            <p:nvPr/>
          </p:nvSpPr>
          <p:spPr bwMode="auto">
            <a:xfrm>
              <a:off x="5146421" y="337476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4</a:t>
              </a:r>
            </a:p>
          </p:txBody>
        </p:sp>
        <p:sp>
          <p:nvSpPr>
            <p:cNvPr id="28" name="Rectangle 2"/>
            <p:cNvSpPr>
              <a:spLocks/>
            </p:cNvSpPr>
            <p:nvPr/>
          </p:nvSpPr>
          <p:spPr bwMode="auto">
            <a:xfrm>
              <a:off x="5989320" y="4138137"/>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2</a:t>
              </a:r>
            </a:p>
          </p:txBody>
        </p:sp>
        <p:sp>
          <p:nvSpPr>
            <p:cNvPr id="29" name="Rectangle 2"/>
            <p:cNvSpPr>
              <a:spLocks/>
            </p:cNvSpPr>
            <p:nvPr/>
          </p:nvSpPr>
          <p:spPr bwMode="auto">
            <a:xfrm>
              <a:off x="7004567" y="4050792"/>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3</a:t>
              </a:r>
            </a:p>
          </p:txBody>
        </p:sp>
        <p:sp>
          <p:nvSpPr>
            <p:cNvPr id="30" name="Rectangle 2"/>
            <p:cNvSpPr>
              <a:spLocks/>
            </p:cNvSpPr>
            <p:nvPr/>
          </p:nvSpPr>
          <p:spPr bwMode="auto">
            <a:xfrm>
              <a:off x="5074920" y="4361688"/>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1</a:t>
              </a:r>
            </a:p>
          </p:txBody>
        </p:sp>
        <p:sp>
          <p:nvSpPr>
            <p:cNvPr id="31" name="Oval 30"/>
            <p:cNvSpPr/>
            <p:nvPr/>
          </p:nvSpPr>
          <p:spPr>
            <a:xfrm>
              <a:off x="2254206" y="346572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72171" y="445186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092404" y="422910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101004" y="414706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3063240" y="420850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2</a:t>
              </a:r>
            </a:p>
          </p:txBody>
        </p:sp>
        <p:sp>
          <p:nvSpPr>
            <p:cNvPr id="40" name="Rectangle 2"/>
            <p:cNvSpPr>
              <a:spLocks/>
            </p:cNvSpPr>
            <p:nvPr/>
          </p:nvSpPr>
          <p:spPr bwMode="auto">
            <a:xfrm>
              <a:off x="4077171" y="412394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3</a:t>
              </a:r>
            </a:p>
          </p:txBody>
        </p:sp>
        <p:sp>
          <p:nvSpPr>
            <p:cNvPr id="41" name="Rectangle 2"/>
            <p:cNvSpPr>
              <a:spLocks/>
            </p:cNvSpPr>
            <p:nvPr/>
          </p:nvSpPr>
          <p:spPr bwMode="auto">
            <a:xfrm>
              <a:off x="2136990" y="443484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1</a:t>
              </a:r>
            </a:p>
          </p:txBody>
        </p:sp>
        <p:sp>
          <p:nvSpPr>
            <p:cNvPr id="42" name="Rectangle 2"/>
            <p:cNvSpPr>
              <a:spLocks/>
            </p:cNvSpPr>
            <p:nvPr/>
          </p:nvSpPr>
          <p:spPr bwMode="auto">
            <a:xfrm>
              <a:off x="2219023" y="3443069"/>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4</a:t>
              </a:r>
            </a:p>
          </p:txBody>
        </p:sp>
        <p:cxnSp>
          <p:nvCxnSpPr>
            <p:cNvPr id="44" name="Straight Connector 43"/>
            <p:cNvCxnSpPr>
              <a:stCxn id="31" idx="5"/>
              <a:endCxn id="34" idx="1"/>
            </p:cNvCxnSpPr>
            <p:nvPr/>
          </p:nvCxnSpPr>
          <p:spPr>
            <a:xfrm rot="16200000" flipH="1">
              <a:off x="2431660" y="3568357"/>
              <a:ext cx="647358" cy="722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2" idx="2"/>
              <a:endCxn id="41" idx="0"/>
            </p:cNvCxnSpPr>
            <p:nvPr/>
          </p:nvCxnSpPr>
          <p:spPr>
            <a:xfrm rot="5400000">
              <a:off x="1891672" y="3990271"/>
              <a:ext cx="807105" cy="820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3" idx="6"/>
              <a:endCxn id="34" idx="3"/>
            </p:cNvCxnSpPr>
            <p:nvPr/>
          </p:nvCxnSpPr>
          <p:spPr>
            <a:xfrm flipV="1">
              <a:off x="2336240" y="4369143"/>
              <a:ext cx="780191" cy="1647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31" idx="5"/>
              <a:endCxn id="35" idx="2"/>
            </p:cNvCxnSpPr>
            <p:nvPr/>
          </p:nvCxnSpPr>
          <p:spPr>
            <a:xfrm rot="16200000" flipH="1">
              <a:off x="2935960" y="3064058"/>
              <a:ext cx="623332" cy="17067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495734" y="4863710"/>
            <a:ext cx="6232733" cy="861774"/>
            <a:chOff x="1132854" y="4863710"/>
            <a:chExt cx="6232733" cy="861774"/>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854" y="4911935"/>
              <a:ext cx="985860" cy="773390"/>
            </a:xfrm>
            <a:prstGeom prst="rect">
              <a:avLst/>
            </a:prstGeom>
          </p:spPr>
        </p:pic>
        <p:sp>
          <p:nvSpPr>
            <p:cNvPr id="36" name="TextBox 35"/>
            <p:cNvSpPr txBox="1"/>
            <p:nvPr/>
          </p:nvSpPr>
          <p:spPr>
            <a:xfrm>
              <a:off x="2124649" y="4863710"/>
              <a:ext cx="5240938" cy="861774"/>
            </a:xfrm>
            <a:prstGeom prst="rect">
              <a:avLst/>
            </a:prstGeom>
            <a:noFill/>
          </p:spPr>
          <p:txBody>
            <a:bodyPr wrap="square" rtlCol="0">
              <a:spAutoFit/>
            </a:bodyPr>
            <a:lstStyle/>
            <a:p>
              <a:r>
                <a:rPr lang="en-US" sz="1900" dirty="0">
                  <a:latin typeface="Helvetica"/>
                  <a:cs typeface="Helvetica"/>
                </a:rPr>
                <a:t>if there is a link pointing from node </a:t>
              </a:r>
              <a:r>
                <a:rPr lang="en-US" sz="1900" i="1" dirty="0">
                  <a:latin typeface="Helvetica"/>
                  <a:cs typeface="Helvetica"/>
                </a:rPr>
                <a:t>j</a:t>
              </a:r>
              <a:r>
                <a:rPr lang="en-US" sz="1900" dirty="0">
                  <a:latin typeface="Helvetica"/>
                  <a:cs typeface="Helvetica"/>
                </a:rPr>
                <a:t> and </a:t>
              </a:r>
              <a:r>
                <a:rPr lang="en-US" sz="1900" i="1" dirty="0" err="1">
                  <a:latin typeface="Helvetica"/>
                  <a:cs typeface="Helvetica"/>
                </a:rPr>
                <a:t>i</a:t>
              </a:r>
              <a:r>
                <a:rPr lang="en-US" sz="1900" b="1" dirty="0">
                  <a:latin typeface="Helvetica"/>
                  <a:cs typeface="Helvetica"/>
                </a:rPr>
                <a:t> </a:t>
              </a:r>
            </a:p>
            <a:p>
              <a:endParaRPr lang="en-US" sz="1200" b="1" dirty="0">
                <a:latin typeface="Helvetica"/>
                <a:cs typeface="Helvetica"/>
              </a:endParaRPr>
            </a:p>
            <a:p>
              <a:r>
                <a:rPr lang="en-US" sz="1900" dirty="0">
                  <a:latin typeface="Helvetica"/>
                  <a:cs typeface="Helvetica"/>
                </a:rPr>
                <a:t>if there is no link pointing from </a:t>
              </a:r>
              <a:r>
                <a:rPr lang="en-US" sz="1900" i="1" dirty="0">
                  <a:latin typeface="Helvetica"/>
                  <a:cs typeface="Helvetica"/>
                </a:rPr>
                <a:t>j</a:t>
              </a:r>
              <a:r>
                <a:rPr lang="en-US" sz="1900" dirty="0">
                  <a:latin typeface="Helvetica"/>
                  <a:cs typeface="Helvetica"/>
                </a:rPr>
                <a:t> to </a:t>
              </a:r>
              <a:r>
                <a:rPr lang="en-US" sz="1900" i="1" dirty="0" err="1">
                  <a:latin typeface="Helvetica"/>
                  <a:cs typeface="Helvetica"/>
                </a:rPr>
                <a:t>i</a:t>
              </a:r>
              <a:r>
                <a:rPr lang="en-US" sz="1900" dirty="0">
                  <a:latin typeface="Helvetica"/>
                  <a:cs typeface="Helvetica"/>
                </a:rPr>
                <a:t>.</a:t>
              </a:r>
              <a:endParaRPr lang="en-US" dirty="0"/>
            </a:p>
          </p:txBody>
        </p:sp>
      </p:gr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2371" y="3201541"/>
            <a:ext cx="2602602" cy="122684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893" y="3201541"/>
            <a:ext cx="2755532" cy="1298929"/>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64" name="Object 8"/>
          <p:cNvGraphicFramePr>
            <a:graphicFrameLocks noChangeAspect="1"/>
          </p:cNvGraphicFramePr>
          <p:nvPr/>
        </p:nvGraphicFramePr>
        <p:xfrm>
          <a:off x="6781799" y="683328"/>
          <a:ext cx="963612" cy="561668"/>
        </p:xfrm>
        <a:graphic>
          <a:graphicData uri="http://schemas.openxmlformats.org/presentationml/2006/ole">
            <mc:AlternateContent xmlns:mc="http://schemas.openxmlformats.org/markup-compatibility/2006">
              <mc:Choice xmlns:v="urn:schemas-microsoft-com:vml" Requires="v">
                <p:oleObj name="Equation" r:id="rId2" imgW="635000" imgH="444500" progId="Equation.3">
                  <p:embed/>
                </p:oleObj>
              </mc:Choice>
              <mc:Fallback>
                <p:oleObj name="Equation" r:id="rId2" imgW="635000" imgH="444500" progId="Equation.3">
                  <p:embed/>
                  <p:pic>
                    <p:nvPicPr>
                      <p:cNvPr id="0" name="Picture 4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799" y="683328"/>
                        <a:ext cx="963612" cy="5616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MATRIX AND NODE DEGREES</a:t>
            </a:r>
          </a:p>
        </p:txBody>
      </p:sp>
      <p:sp>
        <p:nvSpPr>
          <p:cNvPr id="19" name="TextBox 18"/>
          <p:cNvSpPr txBox="1"/>
          <p:nvPr/>
        </p:nvSpPr>
        <p:spPr>
          <a:xfrm rot="16200000">
            <a:off x="-683568" y="1394767"/>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21" name="Rectangle 20"/>
          <p:cNvSpPr/>
          <p:nvPr/>
        </p:nvSpPr>
        <p:spPr>
          <a:xfrm>
            <a:off x="266700" y="2857500"/>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55415" y="95255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873380" y="193869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793613" y="171592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802213" y="163389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2"/>
          <p:cNvSpPr>
            <a:spLocks/>
          </p:cNvSpPr>
          <p:nvPr/>
        </p:nvSpPr>
        <p:spPr bwMode="auto">
          <a:xfrm>
            <a:off x="1764449" y="169533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2</a:t>
            </a:r>
          </a:p>
        </p:txBody>
      </p:sp>
      <p:sp>
        <p:nvSpPr>
          <p:cNvPr id="65" name="Rectangle 2"/>
          <p:cNvSpPr>
            <a:spLocks/>
          </p:cNvSpPr>
          <p:nvPr/>
        </p:nvSpPr>
        <p:spPr bwMode="auto">
          <a:xfrm>
            <a:off x="2778380" y="161077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3</a:t>
            </a:r>
          </a:p>
        </p:txBody>
      </p:sp>
      <p:sp>
        <p:nvSpPr>
          <p:cNvPr id="66" name="Rectangle 2"/>
          <p:cNvSpPr>
            <a:spLocks/>
          </p:cNvSpPr>
          <p:nvPr/>
        </p:nvSpPr>
        <p:spPr bwMode="auto">
          <a:xfrm>
            <a:off x="838199" y="1921666"/>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1</a:t>
            </a:r>
          </a:p>
        </p:txBody>
      </p:sp>
      <p:sp>
        <p:nvSpPr>
          <p:cNvPr id="67" name="Rectangle 2"/>
          <p:cNvSpPr>
            <a:spLocks/>
          </p:cNvSpPr>
          <p:nvPr/>
        </p:nvSpPr>
        <p:spPr bwMode="auto">
          <a:xfrm>
            <a:off x="920232" y="929895"/>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4</a:t>
            </a:r>
          </a:p>
        </p:txBody>
      </p:sp>
      <p:cxnSp>
        <p:nvCxnSpPr>
          <p:cNvPr id="68" name="Straight Connector 67"/>
          <p:cNvCxnSpPr>
            <a:stCxn id="60" idx="5"/>
            <a:endCxn id="62" idx="1"/>
          </p:cNvCxnSpPr>
          <p:nvPr/>
        </p:nvCxnSpPr>
        <p:spPr>
          <a:xfrm rot="16200000" flipH="1">
            <a:off x="1132869" y="1055183"/>
            <a:ext cx="647358" cy="722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7" idx="2"/>
            <a:endCxn id="66" idx="0"/>
          </p:cNvCxnSpPr>
          <p:nvPr/>
        </p:nvCxnSpPr>
        <p:spPr>
          <a:xfrm rot="5400000">
            <a:off x="592881" y="1477097"/>
            <a:ext cx="807105" cy="820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1" idx="6"/>
            <a:endCxn id="62" idx="3"/>
          </p:cNvCxnSpPr>
          <p:nvPr/>
        </p:nvCxnSpPr>
        <p:spPr>
          <a:xfrm flipV="1">
            <a:off x="1037449" y="1855969"/>
            <a:ext cx="780191" cy="1647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0" idx="5"/>
            <a:endCxn id="63" idx="2"/>
          </p:cNvCxnSpPr>
          <p:nvPr/>
        </p:nvCxnSpPr>
        <p:spPr>
          <a:xfrm rot="16200000" flipH="1">
            <a:off x="1637169" y="550884"/>
            <a:ext cx="623332" cy="17067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6270" name="Object 14"/>
          <p:cNvGraphicFramePr>
            <a:graphicFrameLocks noChangeAspect="1"/>
          </p:cNvGraphicFramePr>
          <p:nvPr/>
        </p:nvGraphicFramePr>
        <p:xfrm>
          <a:off x="3649661" y="668178"/>
          <a:ext cx="2149475" cy="1352550"/>
        </p:xfrm>
        <a:graphic>
          <a:graphicData uri="http://schemas.openxmlformats.org/presentationml/2006/ole">
            <mc:AlternateContent xmlns:mc="http://schemas.openxmlformats.org/markup-compatibility/2006">
              <mc:Choice xmlns:v="urn:schemas-microsoft-com:vml" Requires="v">
                <p:oleObj name="Equation" r:id="rId4" imgW="1193800" imgH="901700" progId="Equation.3">
                  <p:embed/>
                </p:oleObj>
              </mc:Choice>
              <mc:Fallback>
                <p:oleObj name="Equation" r:id="rId4" imgW="1193800" imgH="901700" progId="Equation.3">
                  <p:embed/>
                  <p:pic>
                    <p:nvPicPr>
                      <p:cNvPr id="0" name="Picture 4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9661" y="668178"/>
                        <a:ext cx="2149475" cy="135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Rectangle 71"/>
          <p:cNvSpPr/>
          <p:nvPr/>
        </p:nvSpPr>
        <p:spPr>
          <a:xfrm>
            <a:off x="4648199" y="668178"/>
            <a:ext cx="304800" cy="1352550"/>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73" name="Rectangle 72"/>
          <p:cNvSpPr/>
          <p:nvPr/>
        </p:nvSpPr>
        <p:spPr>
          <a:xfrm>
            <a:off x="6707187" y="683328"/>
            <a:ext cx="1143000" cy="561668"/>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96271" name="Object 15"/>
          <p:cNvGraphicFramePr>
            <a:graphicFrameLocks noChangeAspect="1"/>
          </p:cNvGraphicFramePr>
          <p:nvPr/>
        </p:nvGraphicFramePr>
        <p:xfrm>
          <a:off x="6829424" y="1397396"/>
          <a:ext cx="1020763" cy="560388"/>
        </p:xfrm>
        <a:graphic>
          <a:graphicData uri="http://schemas.openxmlformats.org/presentationml/2006/ole">
            <mc:AlternateContent xmlns:mc="http://schemas.openxmlformats.org/markup-compatibility/2006">
              <mc:Choice xmlns:v="urn:schemas-microsoft-com:vml" Requires="v">
                <p:oleObj name="Equation" r:id="rId6" imgW="673100" imgH="444500" progId="Equation.3">
                  <p:embed/>
                </p:oleObj>
              </mc:Choice>
              <mc:Fallback>
                <p:oleObj name="Equation" r:id="rId6" imgW="673100" imgH="444500" progId="Equation.3">
                  <p:embed/>
                  <p:pic>
                    <p:nvPicPr>
                      <p:cNvPr id="0" name="Picture 4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9424" y="1397396"/>
                        <a:ext cx="1020763"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 name="Rectangle 73"/>
          <p:cNvSpPr/>
          <p:nvPr/>
        </p:nvSpPr>
        <p:spPr>
          <a:xfrm>
            <a:off x="4267199" y="1006095"/>
            <a:ext cx="1455737" cy="315101"/>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75" name="Rectangle 74"/>
          <p:cNvSpPr/>
          <p:nvPr/>
        </p:nvSpPr>
        <p:spPr>
          <a:xfrm>
            <a:off x="6705599" y="1445328"/>
            <a:ext cx="1143000" cy="561668"/>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96272" name="Object 16"/>
          <p:cNvGraphicFramePr>
            <a:graphicFrameLocks noChangeAspect="1"/>
          </p:cNvGraphicFramePr>
          <p:nvPr/>
        </p:nvGraphicFramePr>
        <p:xfrm>
          <a:off x="6488111" y="2235596"/>
          <a:ext cx="1741488" cy="500063"/>
        </p:xfrm>
        <a:graphic>
          <a:graphicData uri="http://schemas.openxmlformats.org/presentationml/2006/ole">
            <mc:AlternateContent xmlns:mc="http://schemas.openxmlformats.org/markup-compatibility/2006">
              <mc:Choice xmlns:v="urn:schemas-microsoft-com:vml" Requires="v">
                <p:oleObj name="Equation" r:id="rId8" imgW="1320800" imgH="457200" progId="Equation.3">
                  <p:embed/>
                </p:oleObj>
              </mc:Choice>
              <mc:Fallback>
                <p:oleObj name="Equation" r:id="rId8" imgW="1320800" imgH="457200" progId="Equation.3">
                  <p:embed/>
                  <p:pic>
                    <p:nvPicPr>
                      <p:cNvPr id="0" name="Picture 4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8111" y="2235596"/>
                        <a:ext cx="17414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 name="TextBox 87"/>
          <p:cNvSpPr txBox="1"/>
          <p:nvPr/>
        </p:nvSpPr>
        <p:spPr>
          <a:xfrm rot="16200000">
            <a:off x="-683567" y="3669439"/>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graphicFrame>
        <p:nvGraphicFramePr>
          <p:cNvPr id="91" name="Object 10"/>
          <p:cNvGraphicFramePr>
            <a:graphicFrameLocks noChangeAspect="1"/>
          </p:cNvGraphicFramePr>
          <p:nvPr>
            <p:extLst>
              <p:ext uri="{D42A27DB-BD31-4B8C-83A1-F6EECF244321}">
                <p14:modId xmlns:p14="http://schemas.microsoft.com/office/powerpoint/2010/main" val="937868195"/>
              </p:ext>
            </p:extLst>
          </p:nvPr>
        </p:nvGraphicFramePr>
        <p:xfrm>
          <a:off x="6744372" y="3972702"/>
          <a:ext cx="1201507" cy="630368"/>
        </p:xfrm>
        <a:graphic>
          <a:graphicData uri="http://schemas.openxmlformats.org/presentationml/2006/ole">
            <mc:AlternateContent xmlns:mc="http://schemas.openxmlformats.org/markup-compatibility/2006">
              <mc:Choice xmlns:v="urn:schemas-microsoft-com:vml" Requires="v">
                <p:oleObj name="Equation" r:id="rId10" imgW="723900" imgH="457200" progId="Equation.3">
                  <p:embed/>
                </p:oleObj>
              </mc:Choice>
              <mc:Fallback>
                <p:oleObj name="Equation" r:id="rId10" imgW="723900" imgH="457200" progId="Equation.3">
                  <p:embed/>
                  <p:pic>
                    <p:nvPicPr>
                      <p:cNvPr id="0" name="Picture 4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4372" y="3972702"/>
                        <a:ext cx="1201507" cy="630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11"/>
          <p:cNvGraphicFramePr>
            <a:graphicFrameLocks noChangeAspect="1"/>
          </p:cNvGraphicFramePr>
          <p:nvPr>
            <p:extLst>
              <p:ext uri="{D42A27DB-BD31-4B8C-83A1-F6EECF244321}">
                <p14:modId xmlns:p14="http://schemas.microsoft.com/office/powerpoint/2010/main" val="24764325"/>
              </p:ext>
            </p:extLst>
          </p:nvPr>
        </p:nvGraphicFramePr>
        <p:xfrm>
          <a:off x="6691047" y="4720724"/>
          <a:ext cx="2176462" cy="500063"/>
        </p:xfrm>
        <a:graphic>
          <a:graphicData uri="http://schemas.openxmlformats.org/presentationml/2006/ole">
            <mc:AlternateContent xmlns:mc="http://schemas.openxmlformats.org/markup-compatibility/2006">
              <mc:Choice xmlns:v="urn:schemas-microsoft-com:vml" Requires="v">
                <p:oleObj name="Equation" r:id="rId12" imgW="1651000" imgH="457200" progId="Equation.3">
                  <p:embed/>
                </p:oleObj>
              </mc:Choice>
              <mc:Fallback>
                <p:oleObj name="Equation" r:id="rId12" imgW="1651000" imgH="457200" progId="Equation.3">
                  <p:embed/>
                  <p:pic>
                    <p:nvPicPr>
                      <p:cNvPr id="0" name="Picture 49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1047" y="4720724"/>
                        <a:ext cx="217646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 name="Oval 92"/>
          <p:cNvSpPr/>
          <p:nvPr/>
        </p:nvSpPr>
        <p:spPr>
          <a:xfrm>
            <a:off x="1103310" y="37432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a:endCxn id="93" idx="4"/>
          </p:cNvCxnSpPr>
          <p:nvPr/>
        </p:nvCxnSpPr>
        <p:spPr>
          <a:xfrm rot="5400000" flipH="1" flipV="1">
            <a:off x="733294" y="4277384"/>
            <a:ext cx="822069" cy="820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1021275" y="472943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941508" y="450667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950108" y="442463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Arrow Connector 97"/>
          <p:cNvCxnSpPr>
            <a:stCxn id="95" idx="6"/>
            <a:endCxn id="96" idx="3"/>
          </p:cNvCxnSpPr>
          <p:nvPr/>
        </p:nvCxnSpPr>
        <p:spPr>
          <a:xfrm flipV="1">
            <a:off x="1185344" y="4646712"/>
            <a:ext cx="780191" cy="164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93" idx="5"/>
          </p:cNvCxnSpPr>
          <p:nvPr/>
        </p:nvCxnSpPr>
        <p:spPr>
          <a:xfrm rot="16200000" flipH="1">
            <a:off x="1785066" y="3341625"/>
            <a:ext cx="623331" cy="1706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93" idx="5"/>
            <a:endCxn id="96" idx="1"/>
          </p:cNvCxnSpPr>
          <p:nvPr/>
        </p:nvCxnSpPr>
        <p:spPr>
          <a:xfrm rot="16200000" flipH="1">
            <a:off x="1280764" y="3845926"/>
            <a:ext cx="647358" cy="72218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1" name="Rectangle 2"/>
          <p:cNvSpPr>
            <a:spLocks/>
          </p:cNvSpPr>
          <p:nvPr/>
        </p:nvSpPr>
        <p:spPr bwMode="auto">
          <a:xfrm>
            <a:off x="1068129" y="372270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4</a:t>
            </a:r>
          </a:p>
        </p:txBody>
      </p:sp>
      <p:sp>
        <p:nvSpPr>
          <p:cNvPr id="102" name="Rectangle 2"/>
          <p:cNvSpPr>
            <a:spLocks/>
          </p:cNvSpPr>
          <p:nvPr/>
        </p:nvSpPr>
        <p:spPr bwMode="auto">
          <a:xfrm>
            <a:off x="1911028" y="448607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2</a:t>
            </a:r>
          </a:p>
        </p:txBody>
      </p:sp>
      <p:sp>
        <p:nvSpPr>
          <p:cNvPr id="103" name="Rectangle 2"/>
          <p:cNvSpPr>
            <a:spLocks/>
          </p:cNvSpPr>
          <p:nvPr/>
        </p:nvSpPr>
        <p:spPr bwMode="auto">
          <a:xfrm>
            <a:off x="2926275" y="4398728"/>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3</a:t>
            </a:r>
          </a:p>
        </p:txBody>
      </p:sp>
      <p:sp>
        <p:nvSpPr>
          <p:cNvPr id="104" name="Rectangle 2"/>
          <p:cNvSpPr>
            <a:spLocks/>
          </p:cNvSpPr>
          <p:nvPr/>
        </p:nvSpPr>
        <p:spPr bwMode="auto">
          <a:xfrm>
            <a:off x="996628" y="470962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1</a:t>
            </a:r>
          </a:p>
        </p:txBody>
      </p:sp>
      <p:graphicFrame>
        <p:nvGraphicFramePr>
          <p:cNvPr id="105" name="Object 10"/>
          <p:cNvGraphicFramePr>
            <a:graphicFrameLocks noChangeAspect="1"/>
          </p:cNvGraphicFramePr>
          <p:nvPr>
            <p:extLst>
              <p:ext uri="{D42A27DB-BD31-4B8C-83A1-F6EECF244321}">
                <p14:modId xmlns:p14="http://schemas.microsoft.com/office/powerpoint/2010/main" val="2230255031"/>
              </p:ext>
            </p:extLst>
          </p:nvPr>
        </p:nvGraphicFramePr>
        <p:xfrm>
          <a:off x="3624263" y="3259138"/>
          <a:ext cx="2470150" cy="1333500"/>
        </p:xfrm>
        <a:graphic>
          <a:graphicData uri="http://schemas.openxmlformats.org/presentationml/2006/ole">
            <mc:AlternateContent xmlns:mc="http://schemas.openxmlformats.org/markup-compatibility/2006">
              <mc:Choice xmlns:v="urn:schemas-microsoft-com:vml" Requires="v">
                <p:oleObj name="Equation" r:id="rId14" imgW="1371600" imgH="889000" progId="Equation.3">
                  <p:embed/>
                </p:oleObj>
              </mc:Choice>
              <mc:Fallback>
                <p:oleObj name="Equation" r:id="rId14" imgW="1371600" imgH="889000" progId="Equation.3">
                  <p:embed/>
                  <p:pic>
                    <p:nvPicPr>
                      <p:cNvPr id="0" name="Picture 49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4263" y="3259138"/>
                        <a:ext cx="2470150"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Rectangle 105"/>
          <p:cNvSpPr/>
          <p:nvPr/>
        </p:nvSpPr>
        <p:spPr>
          <a:xfrm>
            <a:off x="4457871" y="4252232"/>
            <a:ext cx="1455737" cy="362658"/>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107" name="Rectangle 106"/>
          <p:cNvSpPr/>
          <p:nvPr/>
        </p:nvSpPr>
        <p:spPr>
          <a:xfrm rot="10800000">
            <a:off x="6718527" y="3205645"/>
            <a:ext cx="1143000" cy="665005"/>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108" name="Rectangle 107"/>
          <p:cNvSpPr/>
          <p:nvPr/>
        </p:nvSpPr>
        <p:spPr>
          <a:xfrm>
            <a:off x="5536141" y="3293155"/>
            <a:ext cx="377467" cy="1285674"/>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109" name="Rectangle 108"/>
          <p:cNvSpPr/>
          <p:nvPr/>
        </p:nvSpPr>
        <p:spPr>
          <a:xfrm>
            <a:off x="6697685" y="3972702"/>
            <a:ext cx="1248193" cy="642188"/>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225293" name="Object 13"/>
          <p:cNvGraphicFramePr>
            <a:graphicFrameLocks noChangeAspect="1"/>
          </p:cNvGraphicFramePr>
          <p:nvPr/>
        </p:nvGraphicFramePr>
        <p:xfrm>
          <a:off x="4393565" y="2087362"/>
          <a:ext cx="1181377" cy="372667"/>
        </p:xfrm>
        <a:graphic>
          <a:graphicData uri="http://schemas.openxmlformats.org/presentationml/2006/ole">
            <mc:AlternateContent xmlns:mc="http://schemas.openxmlformats.org/markup-compatibility/2006">
              <mc:Choice xmlns:v="urn:schemas-microsoft-com:vml" Requires="v">
                <p:oleObj name="Equation" r:id="rId16" imgW="533400" imgH="203200" progId="Equation.3">
                  <p:embed/>
                </p:oleObj>
              </mc:Choice>
              <mc:Fallback>
                <p:oleObj name="Equation" r:id="rId16" imgW="533400" imgH="203200" progId="Equation.3">
                  <p:embed/>
                  <p:pic>
                    <p:nvPicPr>
                      <p:cNvPr id="0" name="Picture 4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93565" y="2087362"/>
                        <a:ext cx="1181377" cy="372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294" name="Object 14"/>
          <p:cNvGraphicFramePr>
            <a:graphicFrameLocks noChangeAspect="1"/>
          </p:cNvGraphicFramePr>
          <p:nvPr/>
        </p:nvGraphicFramePr>
        <p:xfrm>
          <a:off x="4449761" y="2421334"/>
          <a:ext cx="955675" cy="327025"/>
        </p:xfrm>
        <a:graphic>
          <a:graphicData uri="http://schemas.openxmlformats.org/presentationml/2006/ole">
            <mc:AlternateContent xmlns:mc="http://schemas.openxmlformats.org/markup-compatibility/2006">
              <mc:Choice xmlns:v="urn:schemas-microsoft-com:vml" Requires="v">
                <p:oleObj name="Equation" r:id="rId18" imgW="431800" imgH="177800" progId="Equation.3">
                  <p:embed/>
                </p:oleObj>
              </mc:Choice>
              <mc:Fallback>
                <p:oleObj name="Equation" r:id="rId18" imgW="431800" imgH="177800" progId="Equation.3">
                  <p:embed/>
                  <p:pic>
                    <p:nvPicPr>
                      <p:cNvPr id="0" name="Picture 49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49761" y="2421334"/>
                        <a:ext cx="95567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295" name="Object 15"/>
          <p:cNvGraphicFramePr>
            <a:graphicFrameLocks noChangeAspect="1"/>
          </p:cNvGraphicFramePr>
          <p:nvPr>
            <p:extLst>
              <p:ext uri="{D42A27DB-BD31-4B8C-83A1-F6EECF244321}">
                <p14:modId xmlns:p14="http://schemas.microsoft.com/office/powerpoint/2010/main" val="2381719954"/>
              </p:ext>
            </p:extLst>
          </p:nvPr>
        </p:nvGraphicFramePr>
        <p:xfrm>
          <a:off x="4539191" y="4894792"/>
          <a:ext cx="1152525" cy="373063"/>
        </p:xfrm>
        <a:graphic>
          <a:graphicData uri="http://schemas.openxmlformats.org/presentationml/2006/ole">
            <mc:AlternateContent xmlns:mc="http://schemas.openxmlformats.org/markup-compatibility/2006">
              <mc:Choice xmlns:v="urn:schemas-microsoft-com:vml" Requires="v">
                <p:oleObj name="Equation" r:id="rId20" imgW="520700" imgH="203200" progId="Equation.3">
                  <p:embed/>
                </p:oleObj>
              </mc:Choice>
              <mc:Fallback>
                <p:oleObj name="Equation" r:id="rId20" imgW="520700" imgH="203200" progId="Equation.3">
                  <p:embed/>
                  <p:pic>
                    <p:nvPicPr>
                      <p:cNvPr id="0" name="Picture 49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39191" y="4894792"/>
                        <a:ext cx="1152525"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296" name="Object 16"/>
          <p:cNvGraphicFramePr>
            <a:graphicFrameLocks noChangeAspect="1"/>
          </p:cNvGraphicFramePr>
          <p:nvPr>
            <p:extLst>
              <p:ext uri="{D42A27DB-BD31-4B8C-83A1-F6EECF244321}">
                <p14:modId xmlns:p14="http://schemas.microsoft.com/office/powerpoint/2010/main" val="2894905963"/>
              </p:ext>
            </p:extLst>
          </p:nvPr>
        </p:nvGraphicFramePr>
        <p:xfrm>
          <a:off x="4580466" y="5227665"/>
          <a:ext cx="955675" cy="327025"/>
        </p:xfrm>
        <a:graphic>
          <a:graphicData uri="http://schemas.openxmlformats.org/presentationml/2006/ole">
            <mc:AlternateContent xmlns:mc="http://schemas.openxmlformats.org/markup-compatibility/2006">
              <mc:Choice xmlns:v="urn:schemas-microsoft-com:vml" Requires="v">
                <p:oleObj name="Equation" r:id="rId22" imgW="431800" imgH="177800" progId="Equation.3">
                  <p:embed/>
                </p:oleObj>
              </mc:Choice>
              <mc:Fallback>
                <p:oleObj name="Equation" r:id="rId22" imgW="431800" imgH="177800" progId="Equation.3">
                  <p:embed/>
                  <p:pic>
                    <p:nvPicPr>
                      <p:cNvPr id="0" name="Picture 49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80466" y="5227665"/>
                        <a:ext cx="95567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766897" y="3254379"/>
            <a:ext cx="1047321" cy="5755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106" grpId="0" animBg="1"/>
      <p:bldP spid="107" grpId="0" animBg="1"/>
      <p:bldP spid="108" grpId="0" animBg="1"/>
      <p:bldP spid="10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idx="1"/>
          </p:nvPr>
        </p:nvSpPr>
        <p:spPr>
          <a:xfrm>
            <a:off x="2895600" y="1409700"/>
            <a:ext cx="6400800" cy="3175000"/>
          </a:xfrm>
        </p:spPr>
        <p:txBody>
          <a:bodyPr/>
          <a:lstStyle/>
          <a:p>
            <a:pPr>
              <a:buFontTx/>
              <a:buNone/>
            </a:pPr>
            <a:r>
              <a:rPr lang="en-US" sz="1800" b="1" dirty="0">
                <a:solidFill>
                  <a:srgbClr val="C00000"/>
                </a:solidFill>
                <a:latin typeface="Lucida Console" charset="0"/>
              </a:rPr>
              <a:t>     a    </a:t>
            </a:r>
            <a:r>
              <a:rPr lang="en-US" sz="1800" b="1" dirty="0" err="1">
                <a:solidFill>
                  <a:srgbClr val="C00000"/>
                </a:solidFill>
                <a:latin typeface="Lucida Console" charset="0"/>
              </a:rPr>
              <a:t>b</a:t>
            </a:r>
            <a:r>
              <a:rPr lang="en-US" sz="1800" b="1" dirty="0">
                <a:solidFill>
                  <a:srgbClr val="C00000"/>
                </a:solidFill>
                <a:latin typeface="Lucida Console" charset="0"/>
              </a:rPr>
              <a:t>    </a:t>
            </a:r>
            <a:r>
              <a:rPr lang="en-US" sz="1800" b="1" dirty="0" err="1">
                <a:solidFill>
                  <a:srgbClr val="C00000"/>
                </a:solidFill>
                <a:latin typeface="Lucida Console" charset="0"/>
              </a:rPr>
              <a:t>c</a:t>
            </a:r>
            <a:r>
              <a:rPr lang="en-US" sz="1800" b="1" dirty="0">
                <a:solidFill>
                  <a:srgbClr val="C00000"/>
                </a:solidFill>
                <a:latin typeface="Lucida Console" charset="0"/>
              </a:rPr>
              <a:t>    </a:t>
            </a:r>
            <a:r>
              <a:rPr lang="en-US" sz="1800" b="1" dirty="0" err="1">
                <a:solidFill>
                  <a:srgbClr val="C00000"/>
                </a:solidFill>
                <a:latin typeface="Lucida Console" charset="0"/>
              </a:rPr>
              <a:t>d</a:t>
            </a:r>
            <a:r>
              <a:rPr lang="en-US" sz="1800" b="1" dirty="0">
                <a:solidFill>
                  <a:srgbClr val="C00000"/>
                </a:solidFill>
                <a:latin typeface="Lucida Console" charset="0"/>
              </a:rPr>
              <a:t>    </a:t>
            </a:r>
            <a:r>
              <a:rPr lang="en-US" sz="1800" b="1" dirty="0" err="1">
                <a:solidFill>
                  <a:srgbClr val="C00000"/>
                </a:solidFill>
                <a:latin typeface="Lucida Console" charset="0"/>
              </a:rPr>
              <a:t>e</a:t>
            </a:r>
            <a:r>
              <a:rPr lang="en-US" sz="1800" b="1" dirty="0">
                <a:solidFill>
                  <a:srgbClr val="C00000"/>
                </a:solidFill>
                <a:latin typeface="Lucida Console" charset="0"/>
              </a:rPr>
              <a:t>    </a:t>
            </a:r>
            <a:r>
              <a:rPr lang="en-US" sz="1800" b="1" dirty="0" err="1">
                <a:solidFill>
                  <a:srgbClr val="C00000"/>
                </a:solidFill>
                <a:latin typeface="Lucida Console" charset="0"/>
              </a:rPr>
              <a:t>f</a:t>
            </a:r>
            <a:r>
              <a:rPr lang="en-US" sz="1800" b="1" dirty="0">
                <a:solidFill>
                  <a:srgbClr val="C00000"/>
                </a:solidFill>
                <a:latin typeface="Lucida Console" charset="0"/>
              </a:rPr>
              <a:t>    </a:t>
            </a:r>
            <a:r>
              <a:rPr lang="en-US" sz="1800" b="1" dirty="0" err="1">
                <a:solidFill>
                  <a:srgbClr val="C00000"/>
                </a:solidFill>
                <a:latin typeface="Lucida Console" charset="0"/>
              </a:rPr>
              <a:t>g</a:t>
            </a:r>
            <a:r>
              <a:rPr lang="en-US" sz="1800" b="1" dirty="0">
                <a:solidFill>
                  <a:srgbClr val="C00000"/>
                </a:solidFill>
                <a:latin typeface="Lucida Console" charset="0"/>
              </a:rPr>
              <a:t>    </a:t>
            </a:r>
            <a:r>
              <a:rPr lang="en-US" sz="1800" b="1" dirty="0" err="1">
                <a:solidFill>
                  <a:srgbClr val="C00000"/>
                </a:solidFill>
                <a:latin typeface="Lucida Console" charset="0"/>
              </a:rPr>
              <a:t>h</a:t>
            </a:r>
            <a:endParaRPr lang="en-US" sz="1800" b="1" dirty="0">
              <a:solidFill>
                <a:srgbClr val="C00000"/>
              </a:solidFill>
              <a:latin typeface="Lucida Console" charset="0"/>
            </a:endParaRPr>
          </a:p>
          <a:p>
            <a:pPr>
              <a:buFontTx/>
              <a:buNone/>
            </a:pPr>
            <a:r>
              <a:rPr lang="en-US" sz="1800" b="1" dirty="0">
                <a:solidFill>
                  <a:srgbClr val="C00000"/>
                </a:solidFill>
                <a:latin typeface="Lucida Console" charset="0"/>
              </a:rPr>
              <a:t>a</a:t>
            </a:r>
            <a:r>
              <a:rPr lang="en-US" sz="1800" b="1" dirty="0">
                <a:latin typeface="Lucida Console" charset="0"/>
              </a:rPr>
              <a:t>    0    1    0    0    1    0    1    0</a:t>
            </a:r>
          </a:p>
          <a:p>
            <a:pPr>
              <a:buFontTx/>
              <a:buNone/>
            </a:pPr>
            <a:r>
              <a:rPr lang="en-US" sz="1800" b="1" dirty="0" err="1">
                <a:solidFill>
                  <a:srgbClr val="C00000"/>
                </a:solidFill>
                <a:latin typeface="Lucida Console" charset="0"/>
              </a:rPr>
              <a:t>b</a:t>
            </a:r>
            <a:r>
              <a:rPr lang="en-US" sz="1800" b="1" dirty="0">
                <a:latin typeface="Lucida Console" charset="0"/>
              </a:rPr>
              <a:t>    1    0    1    0    0    0    0    1</a:t>
            </a:r>
          </a:p>
          <a:p>
            <a:pPr>
              <a:buFontTx/>
              <a:buNone/>
            </a:pPr>
            <a:r>
              <a:rPr lang="en-US" sz="1800" b="1" dirty="0" err="1">
                <a:solidFill>
                  <a:srgbClr val="C00000"/>
                </a:solidFill>
                <a:latin typeface="Lucida Console" charset="0"/>
              </a:rPr>
              <a:t>c</a:t>
            </a:r>
            <a:r>
              <a:rPr lang="en-US" sz="1800" b="1" dirty="0">
                <a:latin typeface="Lucida Console" charset="0"/>
              </a:rPr>
              <a:t>    0    1    0    1    0    1    1    0</a:t>
            </a:r>
          </a:p>
          <a:p>
            <a:pPr>
              <a:buFontTx/>
              <a:buNone/>
            </a:pPr>
            <a:r>
              <a:rPr lang="en-US" sz="1800" b="1" dirty="0" err="1">
                <a:solidFill>
                  <a:srgbClr val="C00000"/>
                </a:solidFill>
                <a:latin typeface="Lucida Console" charset="0"/>
              </a:rPr>
              <a:t>d</a:t>
            </a:r>
            <a:r>
              <a:rPr lang="en-US" sz="1800" b="1" dirty="0">
                <a:latin typeface="Lucida Console" charset="0"/>
              </a:rPr>
              <a:t>    0    0    1    0    1    0    0    0</a:t>
            </a:r>
          </a:p>
          <a:p>
            <a:pPr>
              <a:buFontTx/>
              <a:buNone/>
            </a:pPr>
            <a:r>
              <a:rPr lang="en-US" sz="1800" b="1" dirty="0" err="1">
                <a:solidFill>
                  <a:srgbClr val="C00000"/>
                </a:solidFill>
                <a:latin typeface="Lucida Console" charset="0"/>
              </a:rPr>
              <a:t>e</a:t>
            </a:r>
            <a:r>
              <a:rPr lang="en-US" sz="1800" b="1" dirty="0">
                <a:latin typeface="Lucida Console" charset="0"/>
              </a:rPr>
              <a:t>    1    0    0    1    0    0    0    0</a:t>
            </a:r>
          </a:p>
          <a:p>
            <a:pPr>
              <a:buFontTx/>
              <a:buNone/>
            </a:pPr>
            <a:r>
              <a:rPr lang="en-US" sz="1800" b="1" dirty="0" err="1">
                <a:solidFill>
                  <a:srgbClr val="C00000"/>
                </a:solidFill>
                <a:latin typeface="Lucida Console" charset="0"/>
              </a:rPr>
              <a:t>f</a:t>
            </a:r>
            <a:r>
              <a:rPr lang="en-US" sz="1800" b="1" dirty="0">
                <a:solidFill>
                  <a:schemeClr val="accent2"/>
                </a:solidFill>
                <a:latin typeface="Lucida Console" charset="0"/>
              </a:rPr>
              <a:t>    </a:t>
            </a:r>
            <a:r>
              <a:rPr lang="en-US" sz="1800" b="1" dirty="0">
                <a:latin typeface="Lucida Console" charset="0"/>
              </a:rPr>
              <a:t>0    0    1    0    0    0    1    0</a:t>
            </a:r>
            <a:endParaRPr lang="en-US" sz="1800" b="1" dirty="0">
              <a:solidFill>
                <a:schemeClr val="accent2"/>
              </a:solidFill>
              <a:latin typeface="Lucida Console" charset="0"/>
            </a:endParaRPr>
          </a:p>
          <a:p>
            <a:pPr>
              <a:buFontTx/>
              <a:buNone/>
            </a:pPr>
            <a:r>
              <a:rPr lang="en-US" sz="1800" b="1" dirty="0" err="1">
                <a:solidFill>
                  <a:srgbClr val="C00000"/>
                </a:solidFill>
                <a:latin typeface="Lucida Console" charset="0"/>
              </a:rPr>
              <a:t>g</a:t>
            </a:r>
            <a:r>
              <a:rPr lang="en-US" sz="1800" b="1" dirty="0">
                <a:solidFill>
                  <a:schemeClr val="accent2"/>
                </a:solidFill>
                <a:latin typeface="Lucida Console" charset="0"/>
              </a:rPr>
              <a:t>    </a:t>
            </a:r>
            <a:r>
              <a:rPr lang="en-US" sz="1800" b="1" dirty="0">
                <a:latin typeface="Lucida Console" charset="0"/>
              </a:rPr>
              <a:t>1    0    1    0    0    0    0    0</a:t>
            </a:r>
            <a:endParaRPr lang="en-US" sz="1800" b="1" dirty="0">
              <a:solidFill>
                <a:schemeClr val="accent2"/>
              </a:solidFill>
              <a:latin typeface="Lucida Console" charset="0"/>
            </a:endParaRPr>
          </a:p>
          <a:p>
            <a:pPr>
              <a:buFontTx/>
              <a:buNone/>
            </a:pPr>
            <a:r>
              <a:rPr lang="en-US" sz="1800" b="1" dirty="0" err="1">
                <a:solidFill>
                  <a:srgbClr val="C00000"/>
                </a:solidFill>
                <a:latin typeface="Lucida Console" charset="0"/>
              </a:rPr>
              <a:t>h</a:t>
            </a:r>
            <a:r>
              <a:rPr lang="en-US" sz="1800" b="1" dirty="0">
                <a:solidFill>
                  <a:schemeClr val="accent2"/>
                </a:solidFill>
                <a:latin typeface="Lucida Console" charset="0"/>
              </a:rPr>
              <a:t>    </a:t>
            </a:r>
            <a:r>
              <a:rPr lang="en-US" sz="1800" b="1" dirty="0">
                <a:latin typeface="Lucida Console" charset="0"/>
              </a:rPr>
              <a:t>0    1    0    0    0    0    0    0</a:t>
            </a:r>
            <a:endParaRPr lang="en-US" sz="3000" b="1" dirty="0">
              <a:solidFill>
                <a:schemeClr val="accent2"/>
              </a:solidFill>
              <a:latin typeface="Arial" charset="0"/>
            </a:endParaRPr>
          </a:p>
          <a:p>
            <a:pPr>
              <a:buFontTx/>
              <a:buNone/>
            </a:pPr>
            <a:endParaRPr lang="en-US" sz="3000" b="1" dirty="0"/>
          </a:p>
          <a:p>
            <a:pPr>
              <a:buFontTx/>
              <a:buNone/>
            </a:pPr>
            <a:endParaRPr lang="en-US" dirty="0"/>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MATRIX</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grpSp>
        <p:nvGrpSpPr>
          <p:cNvPr id="73" name="Group 72"/>
          <p:cNvGrpSpPr/>
          <p:nvPr/>
        </p:nvGrpSpPr>
        <p:grpSpPr>
          <a:xfrm>
            <a:off x="304800" y="1218305"/>
            <a:ext cx="2224406" cy="3467995"/>
            <a:chOff x="372227" y="1409700"/>
            <a:chExt cx="2224406" cy="3467995"/>
          </a:xfrm>
        </p:grpSpPr>
        <p:sp>
          <p:nvSpPr>
            <p:cNvPr id="8" name="Oval 7"/>
            <p:cNvSpPr/>
            <p:nvPr/>
          </p:nvSpPr>
          <p:spPr>
            <a:xfrm>
              <a:off x="407410" y="1432359"/>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07409" y="470332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87633" y="312982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28833" y="145548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1858469" y="310922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b</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3" name="Rectangle 2"/>
            <p:cNvSpPr>
              <a:spLocks/>
            </p:cNvSpPr>
            <p:nvPr/>
          </p:nvSpPr>
          <p:spPr bwMode="auto">
            <a:xfrm>
              <a:off x="1905000" y="1432359"/>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e</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4" name="Rectangle 2"/>
            <p:cNvSpPr>
              <a:spLocks/>
            </p:cNvSpPr>
            <p:nvPr/>
          </p:nvSpPr>
          <p:spPr bwMode="auto">
            <a:xfrm>
              <a:off x="372228" y="465403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g</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5" name="Rectangle 2"/>
            <p:cNvSpPr>
              <a:spLocks/>
            </p:cNvSpPr>
            <p:nvPr/>
          </p:nvSpPr>
          <p:spPr bwMode="auto">
            <a:xfrm>
              <a:off x="372227" y="140970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a</a:t>
              </a:r>
            </a:p>
          </p:txBody>
        </p:sp>
        <p:cxnSp>
          <p:nvCxnSpPr>
            <p:cNvPr id="16" name="Straight Connector 15"/>
            <p:cNvCxnSpPr>
              <a:stCxn id="8" idx="5"/>
              <a:endCxn id="10" idx="1"/>
            </p:cNvCxnSpPr>
            <p:nvPr/>
          </p:nvCxnSpPr>
          <p:spPr>
            <a:xfrm rot="16200000" flipH="1">
              <a:off x="438833" y="1681020"/>
              <a:ext cx="1581446" cy="13642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5" idx="2"/>
              <a:endCxn id="14" idx="0"/>
            </p:cNvCxnSpPr>
            <p:nvPr/>
          </p:nvCxnSpPr>
          <p:spPr>
            <a:xfrm rot="16200000" flipH="1">
              <a:off x="-1040390" y="3124199"/>
              <a:ext cx="3059668"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8" idx="6"/>
              <a:endCxn id="11" idx="2"/>
            </p:cNvCxnSpPr>
            <p:nvPr/>
          </p:nvCxnSpPr>
          <p:spPr>
            <a:xfrm>
              <a:off x="571479" y="1514394"/>
              <a:ext cx="1357354" cy="231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882302" y="471362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
            <p:cNvSpPr>
              <a:spLocks/>
            </p:cNvSpPr>
            <p:nvPr/>
          </p:nvSpPr>
          <p:spPr bwMode="auto">
            <a:xfrm>
              <a:off x="1858469" y="469050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c</a:t>
              </a:r>
              <a:endParaRPr lang="en-US" sz="1200" b="1" dirty="0">
                <a:solidFill>
                  <a:srgbClr val="000000"/>
                </a:solidFill>
                <a:latin typeface="Helvetica"/>
                <a:ea typeface="Trebuchet MS" pitchFamily="-112" charset="0"/>
                <a:cs typeface="Helvetica"/>
                <a:sym typeface="Trebuchet MS" pitchFamily="-112" charset="0"/>
              </a:endParaRPr>
            </a:p>
          </p:txBody>
        </p:sp>
        <p:sp>
          <p:nvSpPr>
            <p:cNvPr id="29" name="Oval 28"/>
            <p:cNvSpPr/>
            <p:nvPr/>
          </p:nvSpPr>
          <p:spPr>
            <a:xfrm>
              <a:off x="1152224" y="417602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p:cNvSpPr>
            <p:nvPr/>
          </p:nvSpPr>
          <p:spPr bwMode="auto">
            <a:xfrm>
              <a:off x="1128391" y="415290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f</a:t>
              </a:r>
              <a:endParaRPr lang="en-US" sz="1200" b="1" dirty="0">
                <a:solidFill>
                  <a:srgbClr val="000000"/>
                </a:solidFill>
                <a:latin typeface="Helvetica"/>
                <a:ea typeface="Trebuchet MS" pitchFamily="-112" charset="0"/>
                <a:cs typeface="Helvetica"/>
                <a:sym typeface="Trebuchet MS" pitchFamily="-112" charset="0"/>
              </a:endParaRPr>
            </a:p>
          </p:txBody>
        </p:sp>
        <p:sp>
          <p:nvSpPr>
            <p:cNvPr id="31" name="Oval 30"/>
            <p:cNvSpPr/>
            <p:nvPr/>
          </p:nvSpPr>
          <p:spPr>
            <a:xfrm>
              <a:off x="1105693" y="312982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2"/>
            <p:cNvSpPr>
              <a:spLocks/>
            </p:cNvSpPr>
            <p:nvPr/>
          </p:nvSpPr>
          <p:spPr bwMode="auto">
            <a:xfrm>
              <a:off x="1081860" y="3106697"/>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h</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35" name="Straight Connector 34"/>
            <p:cNvCxnSpPr>
              <a:stCxn id="9" idx="7"/>
              <a:endCxn id="29" idx="3"/>
            </p:cNvCxnSpPr>
            <p:nvPr/>
          </p:nvCxnSpPr>
          <p:spPr>
            <a:xfrm rot="5400000" flipH="1" flipV="1">
              <a:off x="656207" y="4207310"/>
              <a:ext cx="411289" cy="628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9" idx="5"/>
              <a:endCxn id="27" idx="1"/>
            </p:cNvCxnSpPr>
            <p:nvPr/>
          </p:nvCxnSpPr>
          <p:spPr>
            <a:xfrm rot="16200000" flipH="1">
              <a:off x="1388503" y="4219827"/>
              <a:ext cx="421588" cy="61406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9" idx="6"/>
              <a:endCxn id="28" idx="1"/>
            </p:cNvCxnSpPr>
            <p:nvPr/>
          </p:nvCxnSpPr>
          <p:spPr>
            <a:xfrm flipV="1">
              <a:off x="571478" y="4782836"/>
              <a:ext cx="1286991" cy="25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2"/>
              <a:endCxn id="28" idx="0"/>
            </p:cNvCxnSpPr>
            <p:nvPr/>
          </p:nvCxnSpPr>
          <p:spPr>
            <a:xfrm rot="5400000">
              <a:off x="1277379" y="3992196"/>
              <a:ext cx="1396614"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2" idx="3"/>
              <a:endCxn id="12" idx="1"/>
            </p:cNvCxnSpPr>
            <p:nvPr/>
          </p:nvCxnSpPr>
          <p:spPr>
            <a:xfrm>
              <a:off x="1316293" y="3199030"/>
              <a:ext cx="542176" cy="25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2391364" y="315041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2"/>
            <p:cNvSpPr>
              <a:spLocks/>
            </p:cNvSpPr>
            <p:nvPr/>
          </p:nvSpPr>
          <p:spPr bwMode="auto">
            <a:xfrm>
              <a:off x="2362200" y="312982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d</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58" name="Straight Connector 57"/>
            <p:cNvCxnSpPr>
              <a:stCxn id="13" idx="2"/>
              <a:endCxn id="57" idx="0"/>
            </p:cNvCxnSpPr>
            <p:nvPr/>
          </p:nvCxnSpPr>
          <p:spPr>
            <a:xfrm rot="16200000" flipH="1">
              <a:off x="1494420" y="2144822"/>
              <a:ext cx="1512795"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7" idx="7"/>
              <a:endCxn id="57" idx="2"/>
            </p:cNvCxnSpPr>
            <p:nvPr/>
          </p:nvCxnSpPr>
          <p:spPr>
            <a:xfrm rot="5400000" flipH="1" flipV="1">
              <a:off x="1539297" y="3797534"/>
              <a:ext cx="1423167" cy="45707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6273898" y="2146300"/>
            <a:ext cx="2870102" cy="1569660"/>
          </a:xfrm>
          <a:prstGeom prst="rect">
            <a:avLst/>
          </a:prstGeom>
          <a:noFill/>
          <a:ln w="9525">
            <a:noFill/>
            <a:miter lim="800000"/>
            <a:headEnd/>
            <a:tailEnd/>
          </a:ln>
        </p:spPr>
        <p:txBody>
          <a:bodyPr wrap="square">
            <a:prstTxWarp prst="textNoShape">
              <a:avLst/>
            </a:prstTxWarp>
            <a:spAutoFit/>
          </a:bodyPr>
          <a:lstStyle/>
          <a:p>
            <a:pPr algn="ctr"/>
            <a:r>
              <a:rPr lang="en-US" b="1" dirty="0">
                <a:latin typeface="Trajan Pro"/>
                <a:cs typeface="Trajan Pro"/>
              </a:rPr>
              <a:t>Can one walk across the seven bridges and never cross the same bridge twice?    </a:t>
            </a:r>
            <a:r>
              <a:rPr lang="en-US" sz="2400" b="1" dirty="0">
                <a:latin typeface="Trajan Pro"/>
                <a:cs typeface="Trajan Pro"/>
              </a:rPr>
              <a:t> </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THE BRIDGES OF KONIGSBERG</a:t>
            </a:r>
            <a:endParaRPr lang="en-US" sz="2000" b="1" i="1" dirty="0">
              <a:solidFill>
                <a:schemeClr val="bg1">
                  <a:lumMod val="95000"/>
                </a:schemeClr>
              </a:solidFill>
              <a:latin typeface="Trajan Pro"/>
              <a:ea typeface="Helvetica" pitchFamily="36" charset="0"/>
              <a:cs typeface="Trajan Pro"/>
            </a:endParaRPr>
          </a:p>
        </p:txBody>
      </p:sp>
      <p:pic>
        <p:nvPicPr>
          <p:cNvPr id="11" name="Picture 10"/>
          <p:cNvPicPr>
            <a:picLocks noChangeAspect="1"/>
          </p:cNvPicPr>
          <p:nvPr/>
        </p:nvPicPr>
        <p:blipFill>
          <a:blip r:embed="rId3"/>
          <a:stretch>
            <a:fillRect/>
          </a:stretch>
        </p:blipFill>
        <p:spPr>
          <a:xfrm>
            <a:off x="0" y="571500"/>
            <a:ext cx="6235798" cy="5059232"/>
          </a:xfrm>
          <a:prstGeom prst="rect">
            <a:avLst/>
          </a:prstGeom>
        </p:spPr>
      </p:pic>
      <p:sp>
        <p:nvSpPr>
          <p:cNvPr id="12" name="Rectangle 11"/>
          <p:cNvSpPr/>
          <p:nvPr/>
        </p:nvSpPr>
        <p:spPr>
          <a:xfrm>
            <a:off x="4495800" y="6052979"/>
            <a:ext cx="4572000" cy="246221"/>
          </a:xfrm>
          <a:prstGeom prst="rect">
            <a:avLst/>
          </a:prstGeom>
        </p:spPr>
        <p:txBody>
          <a:bodyPr>
            <a:spAutoFit/>
          </a:bodyPr>
          <a:lstStyle/>
          <a:p>
            <a:r>
              <a:rPr lang="en-US" sz="1000" dirty="0"/>
              <a:t>http://</a:t>
            </a:r>
            <a:r>
              <a:rPr lang="en-US" sz="1000" dirty="0" err="1"/>
              <a:t>www.numericana.com/answer/graphs.htm</a:t>
            </a:r>
            <a:endParaRPr lang="en-US" sz="1000" dirty="0"/>
          </a:p>
        </p:txBody>
      </p:sp>
      <p:sp>
        <p:nvSpPr>
          <p:cNvPr id="14" name="Donut 13"/>
          <p:cNvSpPr/>
          <p:nvPr/>
        </p:nvSpPr>
        <p:spPr>
          <a:xfrm>
            <a:off x="2273300" y="23749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Donut 14"/>
          <p:cNvSpPr/>
          <p:nvPr/>
        </p:nvSpPr>
        <p:spPr>
          <a:xfrm>
            <a:off x="3162300" y="24130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Donut 15"/>
          <p:cNvSpPr/>
          <p:nvPr/>
        </p:nvSpPr>
        <p:spPr>
          <a:xfrm>
            <a:off x="4102100" y="29972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Donut 16"/>
          <p:cNvSpPr/>
          <p:nvPr/>
        </p:nvSpPr>
        <p:spPr>
          <a:xfrm>
            <a:off x="2425700" y="339211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p:cNvSpPr/>
          <p:nvPr/>
        </p:nvSpPr>
        <p:spPr>
          <a:xfrm>
            <a:off x="1612900" y="339211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p:nvSpPr>
        <p:spPr>
          <a:xfrm>
            <a:off x="4279900" y="24130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p:cNvSpPr/>
          <p:nvPr/>
        </p:nvSpPr>
        <p:spPr>
          <a:xfrm>
            <a:off x="4470400" y="42926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14" grpId="0" animBg="1"/>
      <p:bldP spid="15" grpId="0" animBg="1"/>
      <p:bldP spid="16" grpId="0" animBg="1"/>
      <p:bldP spid="17" grpId="0" animBg="1"/>
      <p:bldP spid="18" grpId="0" animBg="1"/>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MATRICES ARE SPARSE</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34" name="Picture 33"/>
          <p:cNvPicPr>
            <a:picLocks noChangeAspect="1"/>
          </p:cNvPicPr>
          <p:nvPr/>
        </p:nvPicPr>
        <p:blipFill>
          <a:blip r:embed="rId3"/>
          <a:stretch>
            <a:fillRect/>
          </a:stretch>
        </p:blipFill>
        <p:spPr>
          <a:xfrm>
            <a:off x="2573799" y="1045636"/>
            <a:ext cx="3977279" cy="4006850"/>
          </a:xfrm>
          <a:prstGeom prst="rect">
            <a:avLst/>
          </a:prstGeom>
        </p:spPr>
      </p:pic>
    </p:spTree>
    <p:extLst>
      <p:ext uri="{BB962C8B-B14F-4D97-AF65-F5344CB8AC3E}">
        <p14:creationId xmlns:p14="http://schemas.microsoft.com/office/powerpoint/2010/main" val="2400743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5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2391550"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400" dirty="0"/>
              <a:t>Q5: Sparseness</a:t>
            </a:r>
          </a:p>
        </p:txBody>
      </p:sp>
    </p:spTree>
    <p:extLst>
      <p:ext uri="{BB962C8B-B14F-4D97-AF65-F5344CB8AC3E}">
        <p14:creationId xmlns:p14="http://schemas.microsoft.com/office/powerpoint/2010/main" val="2962984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Real networks are sparse</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4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304800" y="1562100"/>
            <a:ext cx="8534400" cy="1013023"/>
          </a:xfrm>
        </p:spPr>
        <p:txBody>
          <a:bodyPr>
            <a:normAutofit/>
          </a:bodyPr>
          <a:lstStyle/>
          <a:p>
            <a:pPr marL="636218">
              <a:buNone/>
            </a:pPr>
            <a:r>
              <a:rPr lang="en-US" sz="2400" dirty="0">
                <a:latin typeface="Helvetica"/>
                <a:cs typeface="Helvetica"/>
              </a:rPr>
              <a:t>The maximum number of links a network </a:t>
            </a:r>
          </a:p>
          <a:p>
            <a:pPr marL="636218">
              <a:buNone/>
            </a:pPr>
            <a:r>
              <a:rPr lang="en-US" sz="2400" dirty="0">
                <a:latin typeface="Helvetica"/>
                <a:cs typeface="Helvetica"/>
              </a:rPr>
              <a:t>of N nodes can have is:</a:t>
            </a:r>
          </a:p>
          <a:p>
            <a:pPr marL="636218">
              <a:buNone/>
            </a:pPr>
            <a:endParaRPr lang="en-US" dirty="0"/>
          </a:p>
          <a:p>
            <a:pPr marL="948746" lvl="1">
              <a:buNone/>
            </a:pPr>
            <a:endParaRPr lang="en-US" b="1" dirty="0"/>
          </a:p>
        </p:txBody>
      </p:sp>
      <p:graphicFrame>
        <p:nvGraphicFramePr>
          <p:cNvPr id="4" name="Object 3"/>
          <p:cNvGraphicFramePr>
            <a:graphicFrameLocks noChangeAspect="1"/>
          </p:cNvGraphicFramePr>
          <p:nvPr/>
        </p:nvGraphicFramePr>
        <p:xfrm>
          <a:off x="3962400" y="2029177"/>
          <a:ext cx="2286000" cy="599723"/>
        </p:xfrm>
        <a:graphic>
          <a:graphicData uri="http://schemas.openxmlformats.org/presentationml/2006/ole">
            <mc:AlternateContent xmlns:mc="http://schemas.openxmlformats.org/markup-compatibility/2006">
              <mc:Choice xmlns:v="urn:schemas-microsoft-com:vml" Requires="v">
                <p:oleObj name="Equation" r:id="rId2" imgW="1371600" imgH="431800" progId="Equation.3">
                  <p:embed/>
                </p:oleObj>
              </mc:Choice>
              <mc:Fallback>
                <p:oleObj name="Equation" r:id="rId2" imgW="1371600" imgH="431800" progId="Equation.3">
                  <p:embed/>
                  <p:pic>
                    <p:nvPicPr>
                      <p:cNvPr id="0"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029177"/>
                        <a:ext cx="2286000" cy="599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2"/>
          <p:cNvSpPr txBox="1">
            <a:spLocks noChangeArrowheads="1"/>
          </p:cNvSpPr>
          <p:nvPr/>
        </p:nvSpPr>
        <p:spPr>
          <a:xfrm>
            <a:off x="304800" y="3444677"/>
            <a:ext cx="8534400" cy="1013023"/>
          </a:xfrm>
          <a:prstGeom prst="rect">
            <a:avLst/>
          </a:prstGeom>
        </p:spPr>
        <p:txBody>
          <a:bodyPr vert="horz" lIns="91440" tIns="45720" rIns="91440" bIns="45720" rtlCol="0">
            <a:normAutofit/>
          </a:bodyPr>
          <a:lstStyle/>
          <a:p>
            <a:pPr marL="636218" lvl="0" indent="-342900">
              <a:spcBef>
                <a:spcPct val="20000"/>
              </a:spcBef>
              <a:defRPr/>
            </a:pPr>
            <a:r>
              <a:rPr lang="en-US" sz="2400" dirty="0">
                <a:latin typeface="Helvetica"/>
                <a:cs typeface="Helvetica"/>
              </a:rPr>
              <a:t>A graph with degree L=</a:t>
            </a:r>
            <a:r>
              <a:rPr lang="en-US" sz="2400" dirty="0" err="1">
                <a:latin typeface="Helvetica"/>
                <a:cs typeface="Helvetica"/>
              </a:rPr>
              <a:t>L</a:t>
            </a:r>
            <a:r>
              <a:rPr lang="en-US" sz="2400" baseline="-25000" dirty="0" err="1">
                <a:latin typeface="Helvetica"/>
                <a:cs typeface="Helvetica"/>
              </a:rPr>
              <a:t>max</a:t>
            </a:r>
            <a:r>
              <a:rPr lang="en-US" sz="2400" dirty="0">
                <a:latin typeface="Helvetica"/>
                <a:cs typeface="Helvetica"/>
              </a:rPr>
              <a:t> </a:t>
            </a:r>
            <a:r>
              <a:rPr kumimoji="0" lang="en-US" sz="2400" b="0" i="0" u="none" strike="noStrike" kern="1200" cap="none" spc="0" normalizeH="0" baseline="0" noProof="0" dirty="0">
                <a:ln>
                  <a:noFill/>
                </a:ln>
                <a:solidFill>
                  <a:schemeClr val="tx1"/>
                </a:solidFill>
                <a:effectLst/>
                <a:uLnTx/>
                <a:uFillTx/>
                <a:latin typeface="Helvetica"/>
                <a:ea typeface="+mn-ea"/>
                <a:cs typeface="Helvetica"/>
              </a:rPr>
              <a:t>is called a </a:t>
            </a:r>
            <a:r>
              <a:rPr kumimoji="0" lang="en-US" sz="2400" b="0" i="0" u="none" strike="noStrike" kern="1200" cap="none" spc="0" normalizeH="0" baseline="0" noProof="0" dirty="0">
                <a:ln>
                  <a:noFill/>
                </a:ln>
                <a:solidFill>
                  <a:srgbClr val="800000"/>
                </a:solidFill>
                <a:effectLst/>
                <a:uLnTx/>
                <a:uFillTx/>
                <a:latin typeface="Helvetica"/>
                <a:ea typeface="+mn-ea"/>
                <a:cs typeface="Helvetica"/>
              </a:rPr>
              <a:t>complete graph</a:t>
            </a:r>
            <a:r>
              <a:rPr kumimoji="0" lang="en-US" sz="2400" b="0" i="0" u="none" strike="noStrike" kern="1200" cap="none" spc="0" normalizeH="0" baseline="0" noProof="0" dirty="0">
                <a:ln>
                  <a:noFill/>
                </a:ln>
                <a:solidFill>
                  <a:schemeClr val="tx1"/>
                </a:solidFill>
                <a:effectLst/>
                <a:uLnTx/>
                <a:uFillTx/>
                <a:latin typeface="Helvetica"/>
                <a:ea typeface="+mn-ea"/>
                <a:cs typeface="Helvetica"/>
              </a:rPr>
              <a:t>, </a:t>
            </a:r>
          </a:p>
          <a:p>
            <a:pPr marL="636218"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chemeClr val="tx1"/>
                </a:solidFill>
                <a:effectLst/>
                <a:uLnTx/>
                <a:uFillTx/>
                <a:latin typeface="Helvetica"/>
                <a:ea typeface="+mn-ea"/>
                <a:cs typeface="Helvetica"/>
              </a:rPr>
              <a:t>and its</a:t>
            </a:r>
            <a:r>
              <a:rPr kumimoji="0" lang="en-US" sz="2400" b="0" i="0" u="none" strike="noStrike" kern="1200" cap="none" spc="0" normalizeH="0" noProof="0" dirty="0">
                <a:ln>
                  <a:noFill/>
                </a:ln>
                <a:solidFill>
                  <a:schemeClr val="tx1"/>
                </a:solidFill>
                <a:effectLst/>
                <a:uLnTx/>
                <a:uFillTx/>
                <a:latin typeface="Helvetica"/>
                <a:ea typeface="+mn-ea"/>
                <a:cs typeface="Helvetica"/>
              </a:rPr>
              <a:t> average degree is </a:t>
            </a:r>
            <a:r>
              <a:rPr kumimoji="0" lang="en-US" sz="2400" b="1" i="0" u="none" strike="noStrike" kern="1200" cap="none" spc="0" normalizeH="0" noProof="0" dirty="0">
                <a:ln>
                  <a:noFill/>
                </a:ln>
                <a:solidFill>
                  <a:schemeClr val="tx1"/>
                </a:solidFill>
                <a:effectLst/>
                <a:uLnTx/>
                <a:uFillTx/>
                <a:latin typeface="Helvetica"/>
                <a:ea typeface="+mn-ea"/>
                <a:cs typeface="Helvetica"/>
              </a:rPr>
              <a:t>&lt;</a:t>
            </a:r>
            <a:r>
              <a:rPr kumimoji="0" lang="en-US" sz="2400" b="1" i="0" u="none" strike="noStrike" kern="1200" cap="none" spc="0" normalizeH="0" noProof="0" dirty="0" err="1">
                <a:ln>
                  <a:noFill/>
                </a:ln>
                <a:solidFill>
                  <a:schemeClr val="tx1"/>
                </a:solidFill>
                <a:effectLst/>
                <a:uLnTx/>
                <a:uFillTx/>
                <a:latin typeface="Helvetica"/>
                <a:ea typeface="+mn-ea"/>
                <a:cs typeface="Helvetica"/>
              </a:rPr>
              <a:t>k</a:t>
            </a:r>
            <a:r>
              <a:rPr kumimoji="0" lang="en-US" sz="2400" b="1" i="0" u="none" strike="noStrike" kern="1200" cap="none" spc="0" normalizeH="0" noProof="0" dirty="0">
                <a:ln>
                  <a:noFill/>
                </a:ln>
                <a:solidFill>
                  <a:schemeClr val="tx1"/>
                </a:solidFill>
                <a:effectLst/>
                <a:uLnTx/>
                <a:uFillTx/>
                <a:latin typeface="Helvetica"/>
                <a:ea typeface="+mn-ea"/>
                <a:cs typeface="Helvetica"/>
              </a:rPr>
              <a:t>&gt;=N-1</a:t>
            </a:r>
            <a:endParaRPr kumimoji="0" lang="en-US" sz="2400" b="1" i="0" u="none" strike="noStrike" kern="1200" cap="none" spc="0" normalizeH="0" baseline="0" noProof="0" dirty="0">
              <a:ln>
                <a:noFill/>
              </a:ln>
              <a:solidFill>
                <a:schemeClr val="tx1"/>
              </a:solidFill>
              <a:effectLst/>
              <a:uLnTx/>
              <a:uFillTx/>
              <a:latin typeface="Helvetica"/>
              <a:ea typeface="+mn-ea"/>
              <a:cs typeface="Helvetica"/>
            </a:endParaRPr>
          </a:p>
          <a:p>
            <a:pPr marL="636218"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948746" marR="0" lvl="1" indent="-285750" algn="l" defTabSz="457200"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COMPLETE GRAPH</a:t>
            </a:r>
          </a:p>
        </p:txBody>
      </p:sp>
      <p:pic>
        <p:nvPicPr>
          <p:cNvPr id="9" name="Picture 8"/>
          <p:cNvPicPr>
            <a:picLocks noChangeAspect="1"/>
          </p:cNvPicPr>
          <p:nvPr/>
        </p:nvPicPr>
        <p:blipFill>
          <a:blip r:embed="rId4"/>
          <a:stretch>
            <a:fillRect/>
          </a:stretch>
        </p:blipFill>
        <p:spPr>
          <a:xfrm>
            <a:off x="6334897" y="809977"/>
            <a:ext cx="2504303" cy="243840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1240691"/>
            <a:ext cx="8686800" cy="4154984"/>
          </a:xfrm>
          <a:prstGeom prst="rect">
            <a:avLst/>
          </a:prstGeom>
        </p:spPr>
        <p:txBody>
          <a:bodyPr wrap="square">
            <a:spAutoFit/>
          </a:bodyPr>
          <a:lstStyle/>
          <a:p>
            <a:pPr algn="ctr"/>
            <a:r>
              <a:rPr lang="en-US" sz="2400" b="1" dirty="0">
                <a:latin typeface="Helvetica"/>
                <a:cs typeface="Helvetica"/>
              </a:rPr>
              <a:t>Most networks observed in real systems are sparse: </a:t>
            </a:r>
          </a:p>
          <a:p>
            <a:pPr algn="ctr"/>
            <a:endParaRPr lang="en-US" sz="2400" b="1" dirty="0">
              <a:latin typeface="Helvetica"/>
              <a:cs typeface="Helvetica"/>
            </a:endParaRPr>
          </a:p>
          <a:p>
            <a:pPr algn="ctr"/>
            <a:r>
              <a:rPr lang="en-US" sz="2400" b="1" dirty="0">
                <a:solidFill>
                  <a:srgbClr val="800000"/>
                </a:solidFill>
                <a:latin typeface="Helvetica"/>
                <a:cs typeface="Helvetica"/>
              </a:rPr>
              <a:t>L &lt;&lt;  </a:t>
            </a:r>
            <a:r>
              <a:rPr lang="en-US" sz="2400" b="1" dirty="0" err="1">
                <a:solidFill>
                  <a:srgbClr val="800000"/>
                </a:solidFill>
                <a:latin typeface="Helvetica"/>
                <a:cs typeface="Helvetica"/>
              </a:rPr>
              <a:t>L</a:t>
            </a:r>
            <a:r>
              <a:rPr lang="en-US" sz="2400" b="1" baseline="-25000" dirty="0" err="1">
                <a:solidFill>
                  <a:srgbClr val="800000"/>
                </a:solidFill>
                <a:latin typeface="Helvetica"/>
                <a:cs typeface="Helvetica"/>
              </a:rPr>
              <a:t>max</a:t>
            </a:r>
            <a:r>
              <a:rPr lang="en-US" sz="2400" b="1" dirty="0">
                <a:solidFill>
                  <a:srgbClr val="800000"/>
                </a:solidFill>
                <a:latin typeface="Helvetica"/>
                <a:cs typeface="Helvetica"/>
              </a:rPr>
              <a:t> </a:t>
            </a:r>
          </a:p>
          <a:p>
            <a:pPr algn="ctr"/>
            <a:r>
              <a:rPr lang="en-US" b="1" dirty="0">
                <a:solidFill>
                  <a:srgbClr val="800000"/>
                </a:solidFill>
                <a:latin typeface="Helvetica"/>
                <a:cs typeface="Helvetica"/>
              </a:rPr>
              <a:t>or</a:t>
            </a:r>
            <a:r>
              <a:rPr lang="en-US" sz="2400" b="1" dirty="0">
                <a:solidFill>
                  <a:srgbClr val="800000"/>
                </a:solidFill>
                <a:latin typeface="Helvetica"/>
                <a:cs typeface="Helvetica"/>
              </a:rPr>
              <a:t> </a:t>
            </a:r>
          </a:p>
          <a:p>
            <a:pPr algn="ctr"/>
            <a:r>
              <a:rPr lang="en-US" sz="2400" b="1" dirty="0">
                <a:solidFill>
                  <a:srgbClr val="800000"/>
                </a:solidFill>
                <a:latin typeface="Helvetica"/>
                <a:cs typeface="Helvetica"/>
              </a:rPr>
              <a:t>&lt;</a:t>
            </a:r>
            <a:r>
              <a:rPr lang="en-US" sz="2400" b="1" dirty="0" err="1">
                <a:solidFill>
                  <a:srgbClr val="800000"/>
                </a:solidFill>
                <a:latin typeface="Helvetica"/>
                <a:cs typeface="Helvetica"/>
              </a:rPr>
              <a:t>k</a:t>
            </a:r>
            <a:r>
              <a:rPr lang="en-US" sz="2400" b="1" dirty="0">
                <a:solidFill>
                  <a:srgbClr val="800000"/>
                </a:solidFill>
                <a:latin typeface="Helvetica"/>
                <a:cs typeface="Helvetica"/>
              </a:rPr>
              <a:t>&gt; &lt;&lt;N-1.  </a:t>
            </a:r>
          </a:p>
          <a:p>
            <a:pPr algn="ctr"/>
            <a:endParaRPr lang="en-US" sz="1600" b="1" dirty="0">
              <a:latin typeface="Helvetica"/>
              <a:cs typeface="Helvetica"/>
            </a:endParaRPr>
          </a:p>
          <a:p>
            <a:endParaRPr lang="en-US" sz="1600" dirty="0">
              <a:latin typeface="Helvetica"/>
              <a:cs typeface="Helvetica"/>
            </a:endParaRPr>
          </a:p>
          <a:p>
            <a:r>
              <a:rPr lang="en-US" sz="1600" dirty="0">
                <a:latin typeface="Helvetica"/>
                <a:cs typeface="Helvetica"/>
              </a:rPr>
              <a:t>	WWW (ND Sample): 	N=325,729;	L=1.4 10</a:t>
            </a:r>
            <a:r>
              <a:rPr lang="en-US" sz="1600" baseline="30000" dirty="0">
                <a:latin typeface="Helvetica"/>
                <a:cs typeface="Helvetica"/>
              </a:rPr>
              <a:t>6</a:t>
            </a:r>
            <a:r>
              <a:rPr lang="en-US" sz="1600" dirty="0">
                <a:latin typeface="Helvetica"/>
                <a:cs typeface="Helvetica"/>
              </a:rPr>
              <a:t>		</a:t>
            </a:r>
            <a:r>
              <a:rPr lang="en-US" sz="1600" dirty="0" err="1">
                <a:latin typeface="Helvetica"/>
                <a:cs typeface="Helvetica"/>
              </a:rPr>
              <a:t>L</a:t>
            </a:r>
            <a:r>
              <a:rPr lang="en-US" sz="1600" baseline="-25000" dirty="0" err="1">
                <a:latin typeface="Helvetica"/>
                <a:cs typeface="Helvetica"/>
              </a:rPr>
              <a:t>max</a:t>
            </a:r>
            <a:r>
              <a:rPr lang="en-US" sz="1600" dirty="0">
                <a:latin typeface="Helvetica"/>
                <a:cs typeface="Helvetica"/>
              </a:rPr>
              <a:t>=10</a:t>
            </a:r>
            <a:r>
              <a:rPr lang="en-US" sz="1600" baseline="30000" dirty="0">
                <a:latin typeface="Helvetica"/>
                <a:cs typeface="Helvetica"/>
              </a:rPr>
              <a:t>12</a:t>
            </a:r>
            <a:r>
              <a:rPr lang="en-US" sz="1600" dirty="0">
                <a:latin typeface="Helvetica"/>
                <a:cs typeface="Helvetica"/>
              </a:rPr>
              <a:t>		&lt;</a:t>
            </a:r>
            <a:r>
              <a:rPr lang="en-US" sz="1600" dirty="0" err="1">
                <a:latin typeface="Helvetica"/>
                <a:cs typeface="Helvetica"/>
              </a:rPr>
              <a:t>k</a:t>
            </a:r>
            <a:r>
              <a:rPr lang="en-US" sz="1600" dirty="0">
                <a:latin typeface="Helvetica"/>
                <a:cs typeface="Helvetica"/>
              </a:rPr>
              <a:t>&gt;=4.51</a:t>
            </a:r>
          </a:p>
          <a:p>
            <a:r>
              <a:rPr lang="en-US" sz="1600" dirty="0">
                <a:latin typeface="Helvetica"/>
                <a:cs typeface="Helvetica"/>
              </a:rPr>
              <a:t>	Protein (</a:t>
            </a:r>
            <a:r>
              <a:rPr lang="en-US" sz="1600" i="1" dirty="0">
                <a:latin typeface="Helvetica"/>
                <a:cs typeface="Helvetica"/>
              </a:rPr>
              <a:t>S. </a:t>
            </a:r>
            <a:r>
              <a:rPr lang="en-US" sz="1600" i="1" dirty="0" err="1">
                <a:latin typeface="Helvetica"/>
                <a:cs typeface="Helvetica"/>
              </a:rPr>
              <a:t>Cerevisiae</a:t>
            </a:r>
            <a:r>
              <a:rPr lang="en-US" sz="1600" dirty="0">
                <a:latin typeface="Helvetica"/>
                <a:cs typeface="Helvetica"/>
              </a:rPr>
              <a:t>): 	N=    1,870;	L=4,470		</a:t>
            </a:r>
            <a:r>
              <a:rPr lang="en-US" sz="1600" dirty="0" err="1">
                <a:latin typeface="Helvetica"/>
                <a:cs typeface="Helvetica"/>
              </a:rPr>
              <a:t>L</a:t>
            </a:r>
            <a:r>
              <a:rPr lang="en-US" sz="1600" baseline="-25000" dirty="0" err="1">
                <a:latin typeface="Helvetica"/>
                <a:cs typeface="Helvetica"/>
              </a:rPr>
              <a:t>max</a:t>
            </a:r>
            <a:r>
              <a:rPr lang="en-US" sz="1600" dirty="0">
                <a:latin typeface="Helvetica"/>
                <a:cs typeface="Helvetica"/>
              </a:rPr>
              <a:t>=10</a:t>
            </a:r>
            <a:r>
              <a:rPr lang="en-US" sz="1600" baseline="30000" dirty="0">
                <a:latin typeface="Helvetica"/>
                <a:cs typeface="Helvetica"/>
              </a:rPr>
              <a:t>7</a:t>
            </a:r>
            <a:r>
              <a:rPr lang="en-US" sz="1600" dirty="0">
                <a:latin typeface="Helvetica"/>
                <a:cs typeface="Helvetica"/>
              </a:rPr>
              <a:t>		&lt;</a:t>
            </a:r>
            <a:r>
              <a:rPr lang="en-US" sz="1600" dirty="0" err="1">
                <a:latin typeface="Helvetica"/>
                <a:cs typeface="Helvetica"/>
              </a:rPr>
              <a:t>k</a:t>
            </a:r>
            <a:r>
              <a:rPr lang="en-US" sz="1600" dirty="0">
                <a:latin typeface="Helvetica"/>
                <a:cs typeface="Helvetica"/>
              </a:rPr>
              <a:t>&gt;=2.39 </a:t>
            </a:r>
          </a:p>
          <a:p>
            <a:r>
              <a:rPr lang="en-US" sz="1600" dirty="0">
                <a:latin typeface="Helvetica"/>
                <a:cs typeface="Helvetica"/>
              </a:rPr>
              <a:t>	</a:t>
            </a:r>
            <a:r>
              <a:rPr lang="en-US" sz="1600" dirty="0" err="1">
                <a:latin typeface="Helvetica"/>
                <a:cs typeface="Helvetica"/>
              </a:rPr>
              <a:t>Coauthorship</a:t>
            </a:r>
            <a:r>
              <a:rPr lang="en-US" sz="1600" dirty="0">
                <a:latin typeface="Helvetica"/>
                <a:cs typeface="Helvetica"/>
              </a:rPr>
              <a:t> (Math): 	N=  70,975; 	L=2 10</a:t>
            </a:r>
            <a:r>
              <a:rPr lang="en-US" sz="1600" baseline="30000" dirty="0">
                <a:latin typeface="Helvetica"/>
                <a:cs typeface="Helvetica"/>
              </a:rPr>
              <a:t>5	</a:t>
            </a:r>
            <a:r>
              <a:rPr lang="en-US" sz="1600" dirty="0">
                <a:latin typeface="Helvetica"/>
                <a:cs typeface="Helvetica"/>
              </a:rPr>
              <a:t>	</a:t>
            </a:r>
            <a:r>
              <a:rPr lang="en-US" sz="1600" dirty="0" err="1">
                <a:latin typeface="Helvetica"/>
                <a:cs typeface="Helvetica"/>
              </a:rPr>
              <a:t>L</a:t>
            </a:r>
            <a:r>
              <a:rPr lang="en-US" sz="1600" baseline="-25000" dirty="0" err="1">
                <a:latin typeface="Helvetica"/>
                <a:cs typeface="Helvetica"/>
              </a:rPr>
              <a:t>max</a:t>
            </a:r>
            <a:r>
              <a:rPr lang="en-US" sz="1600" dirty="0">
                <a:latin typeface="Helvetica"/>
                <a:cs typeface="Helvetica"/>
              </a:rPr>
              <a:t>=3 10</a:t>
            </a:r>
            <a:r>
              <a:rPr lang="en-US" sz="1600" baseline="30000" dirty="0">
                <a:latin typeface="Helvetica"/>
                <a:cs typeface="Helvetica"/>
              </a:rPr>
              <a:t>10</a:t>
            </a:r>
            <a:r>
              <a:rPr lang="en-US" sz="1600" dirty="0">
                <a:latin typeface="Helvetica"/>
                <a:cs typeface="Helvetica"/>
              </a:rPr>
              <a:t>	&lt;</a:t>
            </a:r>
            <a:r>
              <a:rPr lang="en-US" sz="1600" dirty="0" err="1">
                <a:latin typeface="Helvetica"/>
                <a:cs typeface="Helvetica"/>
              </a:rPr>
              <a:t>k</a:t>
            </a:r>
            <a:r>
              <a:rPr lang="en-US" sz="1600" dirty="0">
                <a:latin typeface="Helvetica"/>
                <a:cs typeface="Helvetica"/>
              </a:rPr>
              <a:t>&gt;=3.9	</a:t>
            </a:r>
          </a:p>
          <a:p>
            <a:r>
              <a:rPr lang="en-US" sz="1600" dirty="0">
                <a:latin typeface="Helvetica"/>
                <a:cs typeface="Helvetica"/>
              </a:rPr>
              <a:t>	Movie Actors: 			N=212,250; 	L=6 10</a:t>
            </a:r>
            <a:r>
              <a:rPr lang="en-US" sz="1600" baseline="30000" dirty="0">
                <a:latin typeface="Helvetica"/>
                <a:cs typeface="Helvetica"/>
              </a:rPr>
              <a:t>6	</a:t>
            </a:r>
            <a:r>
              <a:rPr lang="en-US" sz="1600" dirty="0">
                <a:latin typeface="Helvetica"/>
                <a:cs typeface="Helvetica"/>
              </a:rPr>
              <a:t>	</a:t>
            </a:r>
            <a:r>
              <a:rPr lang="en-US" sz="1600" dirty="0" err="1">
                <a:latin typeface="Helvetica"/>
                <a:cs typeface="Helvetica"/>
              </a:rPr>
              <a:t>L</a:t>
            </a:r>
            <a:r>
              <a:rPr lang="en-US" sz="1600" baseline="-25000" dirty="0" err="1">
                <a:latin typeface="Helvetica"/>
                <a:cs typeface="Helvetica"/>
              </a:rPr>
              <a:t>max</a:t>
            </a:r>
            <a:r>
              <a:rPr lang="en-US" sz="1600" dirty="0">
                <a:latin typeface="Helvetica"/>
                <a:cs typeface="Helvetica"/>
              </a:rPr>
              <a:t>=1.8 10</a:t>
            </a:r>
            <a:r>
              <a:rPr lang="en-US" sz="1600" baseline="30000" dirty="0">
                <a:latin typeface="Helvetica"/>
                <a:cs typeface="Helvetica"/>
              </a:rPr>
              <a:t>13</a:t>
            </a:r>
            <a:r>
              <a:rPr lang="en-US" sz="1600" dirty="0">
                <a:latin typeface="Helvetica"/>
                <a:cs typeface="Helvetica"/>
              </a:rPr>
              <a:t>	&lt;</a:t>
            </a:r>
            <a:r>
              <a:rPr lang="en-US" sz="1600" dirty="0" err="1">
                <a:latin typeface="Helvetica"/>
                <a:cs typeface="Helvetica"/>
              </a:rPr>
              <a:t>k</a:t>
            </a:r>
            <a:r>
              <a:rPr lang="en-US" sz="1600" dirty="0">
                <a:latin typeface="Helvetica"/>
                <a:cs typeface="Helvetica"/>
              </a:rPr>
              <a:t>&gt;=28.78</a:t>
            </a:r>
          </a:p>
          <a:p>
            <a:r>
              <a:rPr lang="en-US" sz="1600" dirty="0">
                <a:latin typeface="Helvetica"/>
                <a:cs typeface="Helvetica"/>
              </a:rPr>
              <a:t>	</a:t>
            </a:r>
          </a:p>
          <a:p>
            <a:r>
              <a:rPr lang="en-US" sz="1600" i="1" dirty="0">
                <a:latin typeface="Helvetica"/>
                <a:cs typeface="Helvetica"/>
              </a:rPr>
              <a:t>													</a:t>
            </a:r>
            <a:r>
              <a:rPr lang="en-US" sz="1200" i="1" dirty="0">
                <a:latin typeface="Helvetica"/>
                <a:cs typeface="Helvetica"/>
              </a:rPr>
              <a:t>(Source: Albert, </a:t>
            </a:r>
            <a:r>
              <a:rPr lang="en-US" sz="1200" i="1" dirty="0" err="1">
                <a:latin typeface="Helvetica"/>
                <a:cs typeface="Helvetica"/>
              </a:rPr>
              <a:t>Barabasi</a:t>
            </a:r>
            <a:r>
              <a:rPr lang="en-US" sz="1200" i="1" dirty="0">
                <a:latin typeface="Helvetica"/>
                <a:cs typeface="Helvetica"/>
              </a:rPr>
              <a:t>, RMP2002)</a:t>
            </a:r>
          </a:p>
          <a:p>
            <a:endParaRPr lang="en-US" sz="1600" dirty="0">
              <a:latin typeface="Helvetica"/>
              <a:cs typeface="Helvetica"/>
            </a:endParaRP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REAL NETWORKS ARE SPARSE</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MATRICES ARE SPARSE</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34" name="Picture 33"/>
          <p:cNvPicPr>
            <a:picLocks noChangeAspect="1"/>
          </p:cNvPicPr>
          <p:nvPr/>
        </p:nvPicPr>
        <p:blipFill>
          <a:blip r:embed="rId3"/>
          <a:stretch>
            <a:fillRect/>
          </a:stretch>
        </p:blipFill>
        <p:spPr>
          <a:xfrm>
            <a:off x="2573799" y="1045636"/>
            <a:ext cx="3977279" cy="40068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0" y="4229100"/>
            <a:ext cx="8534400" cy="1013023"/>
          </a:xfrm>
        </p:spPr>
        <p:txBody>
          <a:bodyPr>
            <a:normAutofit/>
          </a:bodyPr>
          <a:lstStyle/>
          <a:p>
            <a:pPr marL="636218">
              <a:buNone/>
            </a:pPr>
            <a:r>
              <a:rPr lang="en-US" sz="2400" dirty="0">
                <a:latin typeface="Helvetica"/>
                <a:cs typeface="Helvetica"/>
              </a:rPr>
              <a:t>The maximum number of links a network </a:t>
            </a:r>
          </a:p>
          <a:p>
            <a:pPr marL="636218">
              <a:buNone/>
            </a:pPr>
            <a:r>
              <a:rPr lang="en-US" sz="2400" dirty="0">
                <a:latin typeface="Helvetica"/>
                <a:cs typeface="Helvetica"/>
              </a:rPr>
              <a:t>of N nodes can have is:</a:t>
            </a:r>
          </a:p>
          <a:p>
            <a:pPr marL="636218">
              <a:buNone/>
            </a:pPr>
            <a:endParaRPr lang="en-US" dirty="0"/>
          </a:p>
          <a:p>
            <a:pPr marL="948746" lvl="1">
              <a:buNone/>
            </a:pPr>
            <a:endParaRPr lang="en-US" b="1" dirty="0"/>
          </a:p>
        </p:txBody>
      </p:sp>
      <p:graphicFrame>
        <p:nvGraphicFramePr>
          <p:cNvPr id="4" name="Object 3"/>
          <p:cNvGraphicFramePr>
            <a:graphicFrameLocks noChangeAspect="1"/>
          </p:cNvGraphicFramePr>
          <p:nvPr/>
        </p:nvGraphicFramePr>
        <p:xfrm>
          <a:off x="3845697" y="4642400"/>
          <a:ext cx="2286000" cy="599723"/>
        </p:xfrm>
        <a:graphic>
          <a:graphicData uri="http://schemas.openxmlformats.org/presentationml/2006/ole">
            <mc:AlternateContent xmlns:mc="http://schemas.openxmlformats.org/markup-compatibility/2006">
              <mc:Choice xmlns:v="urn:schemas-microsoft-com:vml" Requires="v">
                <p:oleObj name="Equation" r:id="rId3" imgW="1371600" imgH="431800" progId="Equation.3">
                  <p:embed/>
                </p:oleObj>
              </mc:Choice>
              <mc:Fallback>
                <p:oleObj name="Equation" r:id="rId3" imgW="1371600" imgH="431800"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697" y="4642400"/>
                        <a:ext cx="2286000" cy="599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METCALFE’S LAW</a:t>
            </a:r>
          </a:p>
        </p:txBody>
      </p:sp>
      <p:pic>
        <p:nvPicPr>
          <p:cNvPr id="10" name="Picture 9" descr="F-G-Metcalfe.jpg"/>
          <p:cNvPicPr>
            <a:picLocks noChangeAspect="1"/>
          </p:cNvPicPr>
          <p:nvPr/>
        </p:nvPicPr>
        <p:blipFill>
          <a:blip r:embed="rId5"/>
          <a:stretch>
            <a:fillRect/>
          </a:stretch>
        </p:blipFill>
        <p:spPr>
          <a:xfrm>
            <a:off x="362739" y="749300"/>
            <a:ext cx="6965916" cy="2876550"/>
          </a:xfrm>
          <a:prstGeom prst="rect">
            <a:avLst/>
          </a:prstGeom>
        </p:spPr>
      </p:pic>
      <p:pic>
        <p:nvPicPr>
          <p:cNvPr id="9" name="Picture 8"/>
          <p:cNvPicPr>
            <a:picLocks noChangeAspect="1"/>
          </p:cNvPicPr>
          <p:nvPr/>
        </p:nvPicPr>
        <p:blipFill>
          <a:blip r:embed="rId6"/>
          <a:stretch>
            <a:fillRect/>
          </a:stretch>
        </p:blipFill>
        <p:spPr>
          <a:xfrm>
            <a:off x="6477000" y="2803723"/>
            <a:ext cx="2504303" cy="243840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2123658"/>
          </a:xfrm>
          <a:prstGeom prst="rect">
            <a:avLst/>
          </a:prstGeom>
          <a:noFill/>
        </p:spPr>
        <p:txBody>
          <a:bodyPr wrap="square" rtlCol="0">
            <a:spAutoFit/>
          </a:bodyPr>
          <a:lstStyle/>
          <a:p>
            <a:pPr algn="ctr"/>
            <a:r>
              <a:rPr lang="en-US" sz="4400" dirty="0">
                <a:latin typeface="Trajan Pro"/>
                <a:cs typeface="Trajan Pro"/>
              </a:rPr>
              <a:t>WEIGHTED AND UNWEIGHTED NETWORKS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2.6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r>
              <a:rPr lang="en-US" sz="2000" dirty="0">
                <a:solidFill>
                  <a:schemeClr val="bg1"/>
                </a:solidFill>
                <a:latin typeface="Trajan Pro"/>
                <a:cs typeface="Trajan Pro"/>
              </a:rPr>
              <a:t>WEIGHTED AND UNWEIGHTED NETWORKS</a:t>
            </a: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2"/>
          <a:stretch>
            <a:fillRect/>
          </a:stretch>
        </p:blipFill>
        <p:spPr>
          <a:xfrm>
            <a:off x="3548741" y="2567518"/>
            <a:ext cx="1751390" cy="76623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0" y="4229100"/>
            <a:ext cx="8534400" cy="1013023"/>
          </a:xfrm>
        </p:spPr>
        <p:txBody>
          <a:bodyPr>
            <a:normAutofit/>
          </a:bodyPr>
          <a:lstStyle/>
          <a:p>
            <a:pPr marL="636218">
              <a:buNone/>
            </a:pPr>
            <a:r>
              <a:rPr lang="en-US" sz="2400" dirty="0">
                <a:latin typeface="Helvetica"/>
                <a:cs typeface="Helvetica"/>
              </a:rPr>
              <a:t>The maximum number of links a network </a:t>
            </a:r>
          </a:p>
          <a:p>
            <a:pPr marL="636218">
              <a:buNone/>
            </a:pPr>
            <a:r>
              <a:rPr lang="en-US" sz="2400" dirty="0">
                <a:latin typeface="Helvetica"/>
                <a:cs typeface="Helvetica"/>
              </a:rPr>
              <a:t>of N nodes can have is:</a:t>
            </a:r>
          </a:p>
          <a:p>
            <a:pPr marL="636218">
              <a:buNone/>
            </a:pPr>
            <a:endParaRPr lang="en-US" dirty="0"/>
          </a:p>
          <a:p>
            <a:pPr marL="948746" lvl="1">
              <a:buNone/>
            </a:pPr>
            <a:endParaRPr lang="en-US" b="1" dirty="0"/>
          </a:p>
        </p:txBody>
      </p:sp>
      <p:graphicFrame>
        <p:nvGraphicFramePr>
          <p:cNvPr id="4" name="Object 3"/>
          <p:cNvGraphicFramePr>
            <a:graphicFrameLocks noChangeAspect="1"/>
          </p:cNvGraphicFramePr>
          <p:nvPr/>
        </p:nvGraphicFramePr>
        <p:xfrm>
          <a:off x="3845697" y="4642400"/>
          <a:ext cx="2286000" cy="599723"/>
        </p:xfrm>
        <a:graphic>
          <a:graphicData uri="http://schemas.openxmlformats.org/presentationml/2006/ole">
            <mc:AlternateContent xmlns:mc="http://schemas.openxmlformats.org/markup-compatibility/2006">
              <mc:Choice xmlns:v="urn:schemas-microsoft-com:vml" Requires="v">
                <p:oleObj name="Equation" r:id="rId3" imgW="1371600" imgH="431800" progId="Equation.3">
                  <p:embed/>
                </p:oleObj>
              </mc:Choice>
              <mc:Fallback>
                <p:oleObj name="Equation" r:id="rId3" imgW="1371600" imgH="431800"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697" y="4642400"/>
                        <a:ext cx="2286000" cy="599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METCALFE’S LAW</a:t>
            </a:r>
          </a:p>
        </p:txBody>
      </p:sp>
      <p:pic>
        <p:nvPicPr>
          <p:cNvPr id="10" name="Picture 9" descr="F-G-Metcalfe.jpg"/>
          <p:cNvPicPr>
            <a:picLocks noChangeAspect="1"/>
          </p:cNvPicPr>
          <p:nvPr/>
        </p:nvPicPr>
        <p:blipFill>
          <a:blip r:embed="rId5"/>
          <a:stretch>
            <a:fillRect/>
          </a:stretch>
        </p:blipFill>
        <p:spPr>
          <a:xfrm>
            <a:off x="362739" y="749300"/>
            <a:ext cx="6965916" cy="2876550"/>
          </a:xfrm>
          <a:prstGeom prst="rect">
            <a:avLst/>
          </a:prstGeom>
        </p:spPr>
      </p:pic>
      <p:pic>
        <p:nvPicPr>
          <p:cNvPr id="9" name="Picture 8"/>
          <p:cNvPicPr>
            <a:picLocks noChangeAspect="1"/>
          </p:cNvPicPr>
          <p:nvPr/>
        </p:nvPicPr>
        <p:blipFill>
          <a:blip r:embed="rId6"/>
          <a:stretch>
            <a:fillRect/>
          </a:stretch>
        </p:blipFill>
        <p:spPr>
          <a:xfrm>
            <a:off x="6477000" y="2803723"/>
            <a:ext cx="2504303" cy="243840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6273898" y="2146300"/>
            <a:ext cx="2870102" cy="1569660"/>
          </a:xfrm>
          <a:prstGeom prst="rect">
            <a:avLst/>
          </a:prstGeom>
          <a:noFill/>
          <a:ln w="9525">
            <a:noFill/>
            <a:miter lim="800000"/>
            <a:headEnd/>
            <a:tailEnd/>
          </a:ln>
        </p:spPr>
        <p:txBody>
          <a:bodyPr wrap="square">
            <a:prstTxWarp prst="textNoShape">
              <a:avLst/>
            </a:prstTxWarp>
            <a:spAutoFit/>
          </a:bodyPr>
          <a:lstStyle/>
          <a:p>
            <a:pPr algn="ctr"/>
            <a:r>
              <a:rPr lang="en-US" b="1" dirty="0">
                <a:latin typeface="Trajan Pro"/>
                <a:cs typeface="Trajan Pro"/>
              </a:rPr>
              <a:t>Can one walk across the seven bridges and never cross the same bridge twice?    </a:t>
            </a:r>
            <a:r>
              <a:rPr lang="en-US" sz="2400" b="1" dirty="0">
                <a:latin typeface="Trajan Pro"/>
                <a:cs typeface="Trajan Pro"/>
              </a:rPr>
              <a:t> </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THE BRIDGES OF KONIGSBERG</a:t>
            </a:r>
            <a:endParaRPr lang="en-US" sz="2000" b="1" i="1" dirty="0">
              <a:solidFill>
                <a:schemeClr val="bg1">
                  <a:lumMod val="95000"/>
                </a:schemeClr>
              </a:solidFill>
              <a:latin typeface="Trajan Pro"/>
              <a:ea typeface="Helvetica" pitchFamily="36" charset="0"/>
              <a:cs typeface="Trajan Pro"/>
            </a:endParaRPr>
          </a:p>
        </p:txBody>
      </p:sp>
      <p:sp>
        <p:nvSpPr>
          <p:cNvPr id="12" name="Rectangle 11"/>
          <p:cNvSpPr/>
          <p:nvPr/>
        </p:nvSpPr>
        <p:spPr>
          <a:xfrm>
            <a:off x="4495800" y="6052979"/>
            <a:ext cx="4572000" cy="246221"/>
          </a:xfrm>
          <a:prstGeom prst="rect">
            <a:avLst/>
          </a:prstGeom>
        </p:spPr>
        <p:txBody>
          <a:bodyPr>
            <a:spAutoFit/>
          </a:bodyPr>
          <a:lstStyle/>
          <a:p>
            <a:r>
              <a:rPr lang="en-US" sz="1000" dirty="0"/>
              <a:t>http://</a:t>
            </a:r>
            <a:r>
              <a:rPr lang="en-US" sz="1000" dirty="0" err="1"/>
              <a:t>www.numericana.com/answer/graphs.htm</a:t>
            </a:r>
            <a:endParaRPr lang="en-US" sz="1000" dirty="0"/>
          </a:p>
        </p:txBody>
      </p:sp>
      <p:pic>
        <p:nvPicPr>
          <p:cNvPr id="22" name="Picture 21" descr="F-G-konisberg_bridge.jpg"/>
          <p:cNvPicPr>
            <a:picLocks noChangeAspect="1"/>
          </p:cNvPicPr>
          <p:nvPr/>
        </p:nvPicPr>
        <p:blipFill>
          <a:blip r:embed="rId3"/>
          <a:stretch>
            <a:fillRect/>
          </a:stretch>
        </p:blipFill>
        <p:spPr>
          <a:xfrm>
            <a:off x="819150" y="769560"/>
            <a:ext cx="4406900" cy="2946400"/>
          </a:xfrm>
          <a:prstGeom prst="rect">
            <a:avLst/>
          </a:prstGeom>
        </p:spPr>
      </p:pic>
      <p:sp>
        <p:nvSpPr>
          <p:cNvPr id="23" name="Rectangle 6"/>
          <p:cNvSpPr>
            <a:spLocks noChangeArrowheads="1"/>
          </p:cNvSpPr>
          <p:nvPr/>
        </p:nvSpPr>
        <p:spPr bwMode="auto">
          <a:xfrm>
            <a:off x="63500" y="3805770"/>
            <a:ext cx="9144000" cy="1016000"/>
          </a:xfrm>
          <a:prstGeom prst="rect">
            <a:avLst/>
          </a:prstGeom>
          <a:noFill/>
          <a:ln w="9525">
            <a:noFill/>
            <a:miter lim="800000"/>
            <a:headEnd/>
            <a:tailEnd/>
          </a:ln>
        </p:spPr>
        <p:txBody>
          <a:bodyPr>
            <a:prstTxWarp prst="textNoShape">
              <a:avLst/>
            </a:prstTxWarp>
          </a:bodyPr>
          <a:lstStyle/>
          <a:p>
            <a:pPr marL="609600" indent="-609600">
              <a:lnSpc>
                <a:spcPct val="80000"/>
              </a:lnSpc>
              <a:spcBef>
                <a:spcPct val="20000"/>
              </a:spcBef>
            </a:pPr>
            <a:r>
              <a:rPr lang="en-US" sz="1800" b="1" dirty="0">
                <a:latin typeface="Trajan Pro"/>
                <a:cs typeface="Trajan Pro"/>
              </a:rPr>
              <a:t>1735</a:t>
            </a:r>
            <a:r>
              <a:rPr lang="en-US" sz="1800" dirty="0">
                <a:latin typeface="Trajan Pro"/>
                <a:cs typeface="Trajan Pro"/>
              </a:rPr>
              <a:t>:</a:t>
            </a:r>
            <a:r>
              <a:rPr lang="en-US" sz="1800" b="1" dirty="0">
                <a:latin typeface="Trajan Pro"/>
                <a:cs typeface="Trajan Pro"/>
              </a:rPr>
              <a:t> Euler’s theorem:</a:t>
            </a:r>
          </a:p>
          <a:p>
            <a:pPr marL="609600" indent="-609600">
              <a:lnSpc>
                <a:spcPct val="80000"/>
              </a:lnSpc>
              <a:spcBef>
                <a:spcPct val="20000"/>
              </a:spcBef>
            </a:pPr>
            <a:endParaRPr lang="en-US" sz="1800" b="1" dirty="0">
              <a:latin typeface="Trajan Pro"/>
              <a:cs typeface="Trajan Pro"/>
            </a:endParaRPr>
          </a:p>
          <a:p>
            <a:pPr marL="609600" indent="-609600">
              <a:lnSpc>
                <a:spcPct val="80000"/>
              </a:lnSpc>
              <a:spcBef>
                <a:spcPct val="20000"/>
              </a:spcBef>
              <a:buAutoNum type="alphaLcParenBoth"/>
            </a:pPr>
            <a:r>
              <a:rPr lang="en-US" sz="1800" dirty="0">
                <a:latin typeface="Trajan Pro"/>
                <a:cs typeface="Trajan Pro"/>
              </a:rPr>
              <a:t>If a graph has more than two nodes of odd degree, there is no path. </a:t>
            </a:r>
          </a:p>
          <a:p>
            <a:pPr marL="609600" indent="-609600">
              <a:lnSpc>
                <a:spcPct val="80000"/>
              </a:lnSpc>
              <a:spcBef>
                <a:spcPct val="20000"/>
              </a:spcBef>
            </a:pPr>
            <a:endParaRPr lang="en-US" sz="1800" dirty="0">
              <a:latin typeface="Trajan Pro"/>
              <a:cs typeface="Trajan Pro"/>
            </a:endParaRPr>
          </a:p>
          <a:p>
            <a:pPr marL="609600" indent="-609600">
              <a:lnSpc>
                <a:spcPct val="80000"/>
              </a:lnSpc>
              <a:spcBef>
                <a:spcPct val="20000"/>
              </a:spcBef>
              <a:buAutoNum type="alphaLcParenBoth" startAt="2"/>
            </a:pPr>
            <a:r>
              <a:rPr lang="en-US" sz="1800" dirty="0">
                <a:latin typeface="Trajan Pro"/>
                <a:cs typeface="Trajan Pro"/>
              </a:rPr>
              <a:t>If a graph is connected and has no odd degree nodes, it has at</a:t>
            </a:r>
            <a:r>
              <a:rPr lang="en-US" dirty="0">
                <a:latin typeface="Trajan Pro"/>
                <a:cs typeface="Trajan Pro"/>
              </a:rPr>
              <a:t> </a:t>
            </a:r>
            <a:r>
              <a:rPr lang="en-US" sz="1800" dirty="0">
                <a:latin typeface="Trajan Pro"/>
                <a:cs typeface="Trajan Pro"/>
              </a:rPr>
              <a:t>least one path.</a:t>
            </a:r>
          </a:p>
          <a:p>
            <a:pPr marL="609600" indent="-609600">
              <a:lnSpc>
                <a:spcPct val="80000"/>
              </a:lnSpc>
              <a:spcBef>
                <a:spcPct val="20000"/>
              </a:spcBef>
            </a:pPr>
            <a:endParaRPr lang="en-US" sz="1800" dirty="0">
              <a:latin typeface="Trajan Pro"/>
              <a:cs typeface="Trajan Pro"/>
            </a:endParaRPr>
          </a:p>
          <a:p>
            <a:pPr marL="990600" lvl="1" indent="-533400">
              <a:lnSpc>
                <a:spcPct val="80000"/>
              </a:lnSpc>
              <a:spcBef>
                <a:spcPct val="20000"/>
              </a:spcBef>
            </a:pPr>
            <a:endParaRPr lang="en-US" sz="1600" dirty="0">
              <a:latin typeface="Trajan Pro"/>
              <a:cs typeface="Trajan Pro"/>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5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325420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Q6: Bipartite Networks</a:t>
            </a:r>
          </a:p>
        </p:txBody>
      </p:sp>
    </p:spTree>
    <p:extLst>
      <p:ext uri="{BB962C8B-B14F-4D97-AF65-F5344CB8AC3E}">
        <p14:creationId xmlns:p14="http://schemas.microsoft.com/office/powerpoint/2010/main" val="384269372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BIPARTITE NETWORKS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2.7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G-bipartite1-Marci.jpg"/>
          <p:cNvPicPr>
            <a:picLocks noChangeAspect="1"/>
          </p:cNvPicPr>
          <p:nvPr/>
        </p:nvPicPr>
        <p:blipFill>
          <a:blip r:embed="rId2"/>
          <a:stretch>
            <a:fillRect/>
          </a:stretch>
        </p:blipFill>
        <p:spPr>
          <a:xfrm>
            <a:off x="152400" y="1699967"/>
            <a:ext cx="5692205" cy="3699933"/>
          </a:xfrm>
          <a:prstGeom prst="rect">
            <a:avLst/>
          </a:prstGeom>
        </p:spPr>
      </p:pic>
      <p:sp>
        <p:nvSpPr>
          <p:cNvPr id="33795" name="Text Box 3"/>
          <p:cNvSpPr txBox="1">
            <a:spLocks noChangeArrowheads="1"/>
          </p:cNvSpPr>
          <p:nvPr/>
        </p:nvSpPr>
        <p:spPr bwMode="auto">
          <a:xfrm>
            <a:off x="-1" y="571500"/>
            <a:ext cx="8094134" cy="1846659"/>
          </a:xfrm>
          <a:prstGeom prst="rect">
            <a:avLst/>
          </a:prstGeom>
          <a:noFill/>
          <a:ln w="9525">
            <a:noFill/>
            <a:miter lim="800000"/>
            <a:headEnd/>
            <a:tailEnd/>
          </a:ln>
        </p:spPr>
        <p:txBody>
          <a:bodyPr wrap="square">
            <a:prstTxWarp prst="textNoShape">
              <a:avLst/>
            </a:prstTxWarp>
            <a:spAutoFit/>
          </a:bodyPr>
          <a:lstStyle/>
          <a:p>
            <a:pPr marL="457200" indent="-457200"/>
            <a:r>
              <a:rPr lang="en-US" sz="2400" b="1" dirty="0">
                <a:latin typeface="Helvetica"/>
                <a:cs typeface="Helvetica"/>
              </a:rPr>
              <a:t>bipartite graph</a:t>
            </a:r>
            <a:r>
              <a:rPr lang="en-US" sz="2400" dirty="0">
                <a:latin typeface="Helvetica"/>
                <a:cs typeface="Helvetica"/>
              </a:rPr>
              <a:t> </a:t>
            </a:r>
            <a:r>
              <a:rPr lang="en-US" dirty="0">
                <a:latin typeface="Helvetica"/>
                <a:cs typeface="Helvetica"/>
              </a:rPr>
              <a:t>(or </a:t>
            </a:r>
            <a:r>
              <a:rPr lang="en-US" b="1" dirty="0" err="1">
                <a:latin typeface="Helvetica"/>
                <a:cs typeface="Helvetica"/>
              </a:rPr>
              <a:t>bigraph</a:t>
            </a:r>
            <a:r>
              <a:rPr lang="en-US" dirty="0">
                <a:latin typeface="Helvetica"/>
                <a:cs typeface="Helvetica"/>
              </a:rPr>
              <a:t>) is a </a:t>
            </a:r>
            <a:r>
              <a:rPr lang="en-US" dirty="0">
                <a:solidFill>
                  <a:srgbClr val="800000"/>
                </a:solidFill>
                <a:latin typeface="Helvetica"/>
                <a:cs typeface="Helvetica"/>
                <a:hlinkClick r:id="rId3" tooltip="Graph (mathematics)"/>
              </a:rPr>
              <a:t>graph</a:t>
            </a:r>
            <a:r>
              <a:rPr lang="en-US" dirty="0">
                <a:latin typeface="Helvetica"/>
                <a:cs typeface="Helvetica"/>
              </a:rPr>
              <a:t> whose nodes can be divided into two </a:t>
            </a:r>
            <a:r>
              <a:rPr lang="en-US" dirty="0">
                <a:latin typeface="Helvetica"/>
                <a:cs typeface="Helvetica"/>
                <a:hlinkClick r:id="rId4" tooltip="Disjoint sets"/>
              </a:rPr>
              <a:t>disjoint sets</a:t>
            </a:r>
            <a:r>
              <a:rPr lang="en-US" dirty="0">
                <a:latin typeface="Helvetica"/>
                <a:cs typeface="Helvetica"/>
              </a:rPr>
              <a:t> </a:t>
            </a:r>
            <a:r>
              <a:rPr lang="en-US" i="1" dirty="0">
                <a:latin typeface="Helvetica"/>
                <a:cs typeface="Helvetica"/>
              </a:rPr>
              <a:t>U</a:t>
            </a:r>
            <a:r>
              <a:rPr lang="en-US" dirty="0">
                <a:latin typeface="Helvetica"/>
                <a:cs typeface="Helvetica"/>
              </a:rPr>
              <a:t> and </a:t>
            </a:r>
            <a:r>
              <a:rPr lang="en-US" i="1" dirty="0">
                <a:latin typeface="Helvetica"/>
                <a:cs typeface="Helvetica"/>
              </a:rPr>
              <a:t>V</a:t>
            </a:r>
            <a:r>
              <a:rPr lang="en-US" dirty="0">
                <a:latin typeface="Helvetica"/>
                <a:cs typeface="Helvetica"/>
              </a:rPr>
              <a:t> such that every link connects a node in </a:t>
            </a:r>
            <a:r>
              <a:rPr lang="en-US" i="1" dirty="0">
                <a:latin typeface="Helvetica"/>
                <a:cs typeface="Helvetica"/>
              </a:rPr>
              <a:t>U</a:t>
            </a:r>
            <a:r>
              <a:rPr lang="en-US" dirty="0">
                <a:latin typeface="Helvetica"/>
                <a:cs typeface="Helvetica"/>
              </a:rPr>
              <a:t> to one in </a:t>
            </a:r>
            <a:r>
              <a:rPr lang="en-US" i="1" dirty="0">
                <a:latin typeface="Helvetica"/>
                <a:cs typeface="Helvetica"/>
              </a:rPr>
              <a:t>V</a:t>
            </a:r>
            <a:r>
              <a:rPr lang="en-US" dirty="0">
                <a:latin typeface="Helvetica"/>
                <a:cs typeface="Helvetica"/>
              </a:rPr>
              <a:t>; that is, </a:t>
            </a:r>
            <a:r>
              <a:rPr lang="en-US" i="1" dirty="0">
                <a:latin typeface="Helvetica"/>
                <a:cs typeface="Helvetica"/>
              </a:rPr>
              <a:t>U</a:t>
            </a:r>
            <a:r>
              <a:rPr lang="en-US" dirty="0">
                <a:latin typeface="Helvetica"/>
                <a:cs typeface="Helvetica"/>
              </a:rPr>
              <a:t> and </a:t>
            </a:r>
            <a:r>
              <a:rPr lang="en-US" i="1" dirty="0">
                <a:latin typeface="Helvetica"/>
                <a:cs typeface="Helvetica"/>
              </a:rPr>
              <a:t>V</a:t>
            </a:r>
            <a:r>
              <a:rPr lang="en-US" dirty="0">
                <a:latin typeface="Helvetica"/>
                <a:cs typeface="Helvetica"/>
              </a:rPr>
              <a:t> are </a:t>
            </a:r>
            <a:r>
              <a:rPr lang="en-US" dirty="0">
                <a:latin typeface="Helvetica"/>
                <a:cs typeface="Helvetica"/>
                <a:hlinkClick r:id="rId5" tooltip="Independent set (graph theory)"/>
              </a:rPr>
              <a:t>independent sets</a:t>
            </a:r>
            <a:r>
              <a:rPr lang="en-US" dirty="0">
                <a:latin typeface="Helvetica"/>
                <a:cs typeface="Helvetica"/>
              </a:rPr>
              <a:t>. </a:t>
            </a:r>
          </a:p>
          <a:p>
            <a:pPr marL="457200" indent="-457200"/>
            <a:endParaRPr lang="en-US" dirty="0"/>
          </a:p>
          <a:p>
            <a:pPr marL="457200" indent="-457200"/>
            <a:endParaRPr lang="en-US" sz="1800" dirty="0"/>
          </a:p>
          <a:p>
            <a:pPr marL="457200" indent="-457200"/>
            <a:endParaRPr lang="en-US" sz="1800" dirty="0"/>
          </a:p>
        </p:txBody>
      </p:sp>
      <p:sp>
        <p:nvSpPr>
          <p:cNvPr id="7" name="TextBox 6"/>
          <p:cNvSpPr txBox="1"/>
          <p:nvPr/>
        </p:nvSpPr>
        <p:spPr>
          <a:xfrm>
            <a:off x="5920805" y="2418159"/>
            <a:ext cx="3223195" cy="1569660"/>
          </a:xfrm>
          <a:prstGeom prst="rect">
            <a:avLst/>
          </a:prstGeom>
          <a:noFill/>
        </p:spPr>
        <p:txBody>
          <a:bodyPr wrap="square" rtlCol="0">
            <a:spAutoFit/>
          </a:bodyPr>
          <a:lstStyle/>
          <a:p>
            <a:r>
              <a:rPr lang="hu-HU" sz="2400" b="1" dirty="0">
                <a:latin typeface="Helvetica"/>
                <a:cs typeface="Helvetica"/>
              </a:rPr>
              <a:t>Examples:</a:t>
            </a:r>
            <a:br>
              <a:rPr lang="hu-HU" sz="2400" b="1" dirty="0">
                <a:latin typeface="Helvetica"/>
                <a:cs typeface="Helvetica"/>
              </a:rPr>
            </a:br>
            <a:endParaRPr lang="hu-HU" sz="2400" b="1" dirty="0">
              <a:latin typeface="Helvetica"/>
              <a:cs typeface="Helvetica"/>
            </a:endParaRPr>
          </a:p>
          <a:p>
            <a:r>
              <a:rPr lang="hu-HU" sz="1600" dirty="0">
                <a:latin typeface="Helvetica"/>
                <a:cs typeface="Helvetica"/>
              </a:rPr>
              <a:t>Hollywood actor network</a:t>
            </a:r>
          </a:p>
          <a:p>
            <a:r>
              <a:rPr lang="hu-HU" sz="1600" dirty="0">
                <a:latin typeface="Helvetica"/>
                <a:cs typeface="Helvetica"/>
              </a:rPr>
              <a:t>Collaboration networks</a:t>
            </a:r>
          </a:p>
          <a:p>
            <a:r>
              <a:rPr lang="hu-HU" sz="1600" dirty="0">
                <a:latin typeface="Helvetica"/>
                <a:cs typeface="Helvetica"/>
              </a:rPr>
              <a:t>Disease network (diseasome)</a:t>
            </a: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BIPARTITE GRAPHS</a:t>
            </a:r>
          </a:p>
        </p:txBody>
      </p:sp>
      <p:sp>
        <p:nvSpPr>
          <p:cNvPr id="10" name="TextBox 9"/>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1670" y="1413929"/>
            <a:ext cx="2962275" cy="3099594"/>
            <a:chOff x="96" y="1152"/>
            <a:chExt cx="1866" cy="2343"/>
          </a:xfrm>
        </p:grpSpPr>
        <p:pic>
          <p:nvPicPr>
            <p:cNvPr id="191501" name="Picture 3"/>
            <p:cNvPicPr>
              <a:picLocks noChangeAspect="1" noChangeArrowheads="1"/>
            </p:cNvPicPr>
            <p:nvPr/>
          </p:nvPicPr>
          <p:blipFill>
            <a:blip r:embed="rId2"/>
            <a:srcRect t="23914" r="65213" b="36473"/>
            <a:stretch>
              <a:fillRect/>
            </a:stretch>
          </p:blipFill>
          <p:spPr bwMode="auto">
            <a:xfrm>
              <a:off x="96" y="1152"/>
              <a:ext cx="1866" cy="1968"/>
            </a:xfrm>
            <a:prstGeom prst="rect">
              <a:avLst/>
            </a:prstGeom>
            <a:noFill/>
            <a:ln w="9525">
              <a:noFill/>
              <a:miter lim="800000"/>
              <a:headEnd/>
              <a:tailEnd/>
            </a:ln>
          </p:spPr>
        </p:pic>
        <p:sp>
          <p:nvSpPr>
            <p:cNvPr id="191502" name="Text Box 4"/>
            <p:cNvSpPr txBox="1">
              <a:spLocks noChangeArrowheads="1"/>
            </p:cNvSpPr>
            <p:nvPr/>
          </p:nvSpPr>
          <p:spPr bwMode="auto">
            <a:xfrm>
              <a:off x="432" y="3216"/>
              <a:ext cx="1237" cy="279"/>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b="1" dirty="0">
                  <a:solidFill>
                    <a:srgbClr val="800000"/>
                  </a:solidFill>
                  <a:latin typeface="Helvetica"/>
                  <a:cs typeface="Helvetica"/>
                </a:rPr>
                <a:t>Gene network</a:t>
              </a:r>
              <a:endParaRPr lang="en-US" b="1" dirty="0">
                <a:solidFill>
                  <a:srgbClr val="800000"/>
                </a:solidFill>
                <a:latin typeface="Helvetica"/>
                <a:cs typeface="Helvetica"/>
              </a:endParaRPr>
            </a:p>
          </p:txBody>
        </p:sp>
      </p:grpSp>
      <p:grpSp>
        <p:nvGrpSpPr>
          <p:cNvPr id="3" name="Group 5"/>
          <p:cNvGrpSpPr>
            <a:grpSpLocks/>
          </p:cNvGrpSpPr>
          <p:nvPr/>
        </p:nvGrpSpPr>
        <p:grpSpPr bwMode="auto">
          <a:xfrm>
            <a:off x="3115033" y="815081"/>
            <a:ext cx="2979098" cy="4418519"/>
            <a:chOff x="1638" y="107"/>
            <a:chExt cx="2298" cy="4090"/>
          </a:xfrm>
        </p:grpSpPr>
        <p:pic>
          <p:nvPicPr>
            <p:cNvPr id="191496" name="Picture 6"/>
            <p:cNvPicPr>
              <a:picLocks noChangeAspect="1" noChangeArrowheads="1"/>
            </p:cNvPicPr>
            <p:nvPr/>
          </p:nvPicPr>
          <p:blipFill>
            <a:blip r:embed="rId2"/>
            <a:srcRect l="35683" t="3622" r="32103" b="20049"/>
            <a:stretch>
              <a:fillRect/>
            </a:stretch>
          </p:blipFill>
          <p:spPr bwMode="auto">
            <a:xfrm>
              <a:off x="2098" y="405"/>
              <a:ext cx="1728" cy="3792"/>
            </a:xfrm>
            <a:prstGeom prst="rect">
              <a:avLst/>
            </a:prstGeom>
            <a:noFill/>
            <a:ln w="9525">
              <a:noFill/>
              <a:miter lim="800000"/>
              <a:headEnd/>
              <a:tailEnd/>
            </a:ln>
          </p:spPr>
        </p:pic>
        <p:sp>
          <p:nvSpPr>
            <p:cNvPr id="191497" name="Text Box 7"/>
            <p:cNvSpPr txBox="1">
              <a:spLocks noChangeArrowheads="1"/>
            </p:cNvSpPr>
            <p:nvPr/>
          </p:nvSpPr>
          <p:spPr bwMode="auto">
            <a:xfrm>
              <a:off x="1968" y="584"/>
              <a:ext cx="816" cy="285"/>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sz="1400" b="0" dirty="0">
                  <a:latin typeface="Helvetica"/>
                  <a:cs typeface="Helvetica"/>
                </a:rPr>
                <a:t>GENOME</a:t>
              </a:r>
              <a:endParaRPr lang="en-US" sz="1400" b="0" dirty="0">
                <a:latin typeface="Helvetica"/>
                <a:cs typeface="Helvetica"/>
              </a:endParaRPr>
            </a:p>
          </p:txBody>
        </p:sp>
        <p:sp>
          <p:nvSpPr>
            <p:cNvPr id="191498" name="Text Box 8"/>
            <p:cNvSpPr txBox="1">
              <a:spLocks noChangeArrowheads="1"/>
            </p:cNvSpPr>
            <p:nvPr/>
          </p:nvSpPr>
          <p:spPr bwMode="auto">
            <a:xfrm>
              <a:off x="2962" y="166"/>
              <a:ext cx="912" cy="285"/>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sz="1400" dirty="0">
                  <a:latin typeface="Helvetica"/>
                  <a:cs typeface="Helvetica"/>
                </a:rPr>
                <a:t>PHENOME</a:t>
              </a:r>
            </a:p>
          </p:txBody>
        </p:sp>
        <p:sp>
          <p:nvSpPr>
            <p:cNvPr id="191499" name="AutoShape 9"/>
            <p:cNvSpPr>
              <a:spLocks noChangeArrowheads="1"/>
            </p:cNvSpPr>
            <p:nvPr/>
          </p:nvSpPr>
          <p:spPr bwMode="auto">
            <a:xfrm>
              <a:off x="1920" y="117"/>
              <a:ext cx="2016" cy="4080"/>
            </a:xfrm>
            <a:prstGeom prst="roundRect">
              <a:avLst>
                <a:gd name="adj" fmla="val 16667"/>
              </a:avLst>
            </a:prstGeom>
            <a:noFill/>
            <a:ln w="28575">
              <a:solidFill>
                <a:srgbClr val="FFCC00"/>
              </a:solidFill>
              <a:round/>
              <a:headEnd/>
              <a:tailEnd/>
            </a:ln>
          </p:spPr>
          <p:txBody>
            <a:bodyPr wrap="none" anchor="ctr">
              <a:prstTxWarp prst="textNoShape">
                <a:avLst/>
              </a:prstTxWarp>
            </a:bodyPr>
            <a:lstStyle/>
            <a:p>
              <a:pPr algn="ctr" eaLnBrk="0" hangingPunct="0">
                <a:spcBef>
                  <a:spcPct val="50000"/>
                </a:spcBef>
              </a:pPr>
              <a:endParaRPr lang="hu-HU"/>
            </a:p>
          </p:txBody>
        </p:sp>
        <p:sp>
          <p:nvSpPr>
            <p:cNvPr id="191500" name="Text Box 10"/>
            <p:cNvSpPr txBox="1">
              <a:spLocks noChangeArrowheads="1"/>
            </p:cNvSpPr>
            <p:nvPr/>
          </p:nvSpPr>
          <p:spPr bwMode="auto">
            <a:xfrm>
              <a:off x="1638" y="107"/>
              <a:ext cx="1276" cy="313"/>
            </a:xfrm>
            <a:prstGeom prst="rect">
              <a:avLst/>
            </a:prstGeom>
            <a:solidFill>
              <a:srgbClr val="FFCC00"/>
            </a:solidFill>
            <a:ln w="9525">
              <a:noFill/>
              <a:miter lim="800000"/>
              <a:headEnd/>
              <a:tailEnd/>
            </a:ln>
          </p:spPr>
          <p:txBody>
            <a:bodyPr wrap="square">
              <a:prstTxWarp prst="textNoShape">
                <a:avLst/>
              </a:prstTxWarp>
              <a:spAutoFit/>
            </a:bodyPr>
            <a:lstStyle/>
            <a:p>
              <a:pPr algn="ctr" eaLnBrk="0" fontAlgn="ctr" hangingPunct="0">
                <a:spcBef>
                  <a:spcPct val="50000"/>
                </a:spcBef>
              </a:pPr>
              <a:r>
                <a:rPr lang="en-US" altLang="ko-KR" sz="1600" b="1" dirty="0">
                  <a:latin typeface="Helvetica"/>
                  <a:cs typeface="Helvetica"/>
                </a:rPr>
                <a:t>DISEASOME  </a:t>
              </a:r>
              <a:endParaRPr lang="en-US" sz="1600" b="1" dirty="0">
                <a:latin typeface="Helvetica"/>
                <a:cs typeface="Helvetica"/>
              </a:endParaRPr>
            </a:p>
          </p:txBody>
        </p:sp>
      </p:grpSp>
      <p:grpSp>
        <p:nvGrpSpPr>
          <p:cNvPr id="4" name="Group 11"/>
          <p:cNvGrpSpPr>
            <a:grpSpLocks/>
          </p:cNvGrpSpPr>
          <p:nvPr/>
        </p:nvGrpSpPr>
        <p:grpSpPr bwMode="auto">
          <a:xfrm>
            <a:off x="6324600" y="1397000"/>
            <a:ext cx="2667000" cy="3290094"/>
            <a:chOff x="3984" y="1056"/>
            <a:chExt cx="1680" cy="2487"/>
          </a:xfrm>
        </p:grpSpPr>
        <p:pic>
          <p:nvPicPr>
            <p:cNvPr id="191494" name="Picture 12"/>
            <p:cNvPicPr>
              <a:picLocks noChangeAspect="1" noChangeArrowheads="1"/>
            </p:cNvPicPr>
            <p:nvPr/>
          </p:nvPicPr>
          <p:blipFill>
            <a:blip r:embed="rId3"/>
            <a:srcRect l="68791" t="20049" b="35507"/>
            <a:stretch>
              <a:fillRect/>
            </a:stretch>
          </p:blipFill>
          <p:spPr bwMode="auto">
            <a:xfrm>
              <a:off x="3984" y="1056"/>
              <a:ext cx="1680" cy="2208"/>
            </a:xfrm>
            <a:prstGeom prst="rect">
              <a:avLst/>
            </a:prstGeom>
            <a:noFill/>
            <a:ln w="9525">
              <a:noFill/>
              <a:miter lim="800000"/>
              <a:headEnd/>
              <a:tailEnd/>
            </a:ln>
          </p:spPr>
        </p:pic>
        <p:sp>
          <p:nvSpPr>
            <p:cNvPr id="191495" name="Text Box 13"/>
            <p:cNvSpPr txBox="1">
              <a:spLocks noChangeArrowheads="1"/>
            </p:cNvSpPr>
            <p:nvPr/>
          </p:nvSpPr>
          <p:spPr bwMode="auto">
            <a:xfrm>
              <a:off x="4176" y="3264"/>
              <a:ext cx="1344" cy="279"/>
            </a:xfrm>
            <a:prstGeom prst="rect">
              <a:avLst/>
            </a:prstGeom>
            <a:noFill/>
            <a:ln w="9525">
              <a:noFill/>
              <a:miter lim="800000"/>
              <a:headEnd/>
              <a:tailEnd/>
            </a:ln>
          </p:spPr>
          <p:txBody>
            <a:bodyPr>
              <a:prstTxWarp prst="textNoShape">
                <a:avLst/>
              </a:prstTxWarp>
              <a:spAutoFit/>
            </a:bodyPr>
            <a:lstStyle/>
            <a:p>
              <a:pPr algn="ctr" eaLnBrk="0" hangingPunct="0">
                <a:spcBef>
                  <a:spcPct val="50000"/>
                </a:spcBef>
              </a:pPr>
              <a:r>
                <a:rPr lang="en-US" altLang="ko-KR" b="1" dirty="0">
                  <a:solidFill>
                    <a:srgbClr val="800000"/>
                  </a:solidFill>
                  <a:latin typeface="Helvetica"/>
                  <a:cs typeface="Helvetica"/>
                </a:rPr>
                <a:t>Disease network</a:t>
              </a:r>
            </a:p>
          </p:txBody>
        </p:sp>
      </p:grpSp>
      <p:sp>
        <p:nvSpPr>
          <p:cNvPr id="191493" name="TextBox 13"/>
          <p:cNvSpPr txBox="1">
            <a:spLocks noChangeArrowheads="1"/>
          </p:cNvSpPr>
          <p:nvPr/>
        </p:nvSpPr>
        <p:spPr bwMode="auto">
          <a:xfrm>
            <a:off x="152401" y="5233600"/>
            <a:ext cx="4164947" cy="276999"/>
          </a:xfrm>
          <a:prstGeom prst="rect">
            <a:avLst/>
          </a:prstGeom>
          <a:noFill/>
          <a:ln w="9525">
            <a:noFill/>
            <a:miter lim="800000"/>
            <a:headEnd/>
            <a:tailEnd/>
          </a:ln>
        </p:spPr>
        <p:txBody>
          <a:bodyPr wrap="none">
            <a:prstTxWarp prst="textNoShape">
              <a:avLst/>
            </a:prstTxWarp>
            <a:spAutoFit/>
          </a:bodyPr>
          <a:lstStyle/>
          <a:p>
            <a:pPr algn="ctr" eaLnBrk="0" hangingPunct="0">
              <a:spcBef>
                <a:spcPct val="50000"/>
              </a:spcBef>
            </a:pPr>
            <a:r>
              <a:rPr lang="en-US" sz="1200" i="1" dirty="0" err="1">
                <a:latin typeface="Helvetica"/>
                <a:cs typeface="Helvetica"/>
              </a:rPr>
              <a:t>Goh</a:t>
            </a:r>
            <a:r>
              <a:rPr lang="en-US" sz="1200" i="1" dirty="0">
                <a:latin typeface="Helvetica"/>
                <a:cs typeface="Helvetica"/>
              </a:rPr>
              <a:t>, </a:t>
            </a:r>
            <a:r>
              <a:rPr lang="en-US" sz="1200" i="1" dirty="0" err="1">
                <a:latin typeface="Helvetica"/>
                <a:cs typeface="Helvetica"/>
              </a:rPr>
              <a:t>Cusick</a:t>
            </a:r>
            <a:r>
              <a:rPr lang="en-US" sz="1200" i="1" dirty="0">
                <a:latin typeface="Helvetica"/>
                <a:cs typeface="Helvetica"/>
              </a:rPr>
              <a:t>, Valle, Childs, Vidal &amp; </a:t>
            </a:r>
            <a:r>
              <a:rPr lang="en-US" sz="1200" i="1" dirty="0" err="1">
                <a:latin typeface="Helvetica"/>
                <a:cs typeface="Helvetica"/>
              </a:rPr>
              <a:t>Barabási</a:t>
            </a:r>
            <a:r>
              <a:rPr lang="en-US" sz="1200" i="1" dirty="0">
                <a:latin typeface="Helvetica"/>
                <a:cs typeface="Helvetica"/>
              </a:rPr>
              <a:t>, PNAS (2007)</a:t>
            </a:r>
          </a:p>
        </p:txBody>
      </p:sp>
      <p:sp>
        <p:nvSpPr>
          <p:cNvPr id="1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GENE NETWORK – DISEASE NETWORK</a:t>
            </a:r>
          </a:p>
        </p:txBody>
      </p:sp>
      <p:sp>
        <p:nvSpPr>
          <p:cNvPr id="16" name="TextBox 15"/>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ctrTitle"/>
          </p:nvPr>
        </p:nvSpPr>
        <p:spPr/>
        <p:txBody>
          <a:bodyPr/>
          <a:lstStyle/>
          <a:p>
            <a:pPr eaLnBrk="1" hangingPunct="1"/>
            <a:endParaRPr lang="hu-HU">
              <a:ea typeface="ＭＳ Ｐゴシック" charset="-128"/>
              <a:cs typeface="ＭＳ Ｐゴシック" charset="-128"/>
            </a:endParaRPr>
          </a:p>
        </p:txBody>
      </p:sp>
      <p:pic>
        <p:nvPicPr>
          <p:cNvPr id="192515" name="Picture 3"/>
          <p:cNvPicPr>
            <a:picLocks noChangeAspect="1" noChangeArrowheads="1"/>
          </p:cNvPicPr>
          <p:nvPr/>
        </p:nvPicPr>
        <p:blipFill>
          <a:blip r:embed="rId2"/>
          <a:srcRect/>
          <a:stretch>
            <a:fillRect/>
          </a:stretch>
        </p:blipFill>
        <p:spPr bwMode="auto">
          <a:xfrm>
            <a:off x="-50805" y="532874"/>
            <a:ext cx="8077200" cy="4446323"/>
          </a:xfrm>
          <a:prstGeom prst="rect">
            <a:avLst/>
          </a:prstGeom>
          <a:noFill/>
          <a:ln w="9525">
            <a:noFill/>
            <a:miter lim="800000"/>
            <a:headEnd/>
            <a:tailEnd/>
          </a:ln>
        </p:spPr>
      </p:pic>
      <p:pic>
        <p:nvPicPr>
          <p:cNvPr id="192516" name="Picture 4"/>
          <p:cNvPicPr>
            <a:picLocks noChangeAspect="1" noChangeArrowheads="1"/>
          </p:cNvPicPr>
          <p:nvPr/>
        </p:nvPicPr>
        <p:blipFill>
          <a:blip r:embed="rId3"/>
          <a:srcRect/>
          <a:stretch>
            <a:fillRect/>
          </a:stretch>
        </p:blipFill>
        <p:spPr bwMode="auto">
          <a:xfrm>
            <a:off x="1" y="4919928"/>
            <a:ext cx="11077575" cy="922073"/>
          </a:xfrm>
          <a:prstGeom prst="rect">
            <a:avLst/>
          </a:prstGeom>
          <a:noFill/>
          <a:ln w="9525">
            <a:noFill/>
            <a:miter lim="800000"/>
            <a:headEnd/>
            <a:tailEnd/>
          </a:ln>
        </p:spPr>
      </p:pic>
      <p:pic>
        <p:nvPicPr>
          <p:cNvPr id="705541" name="Picture 5"/>
          <p:cNvPicPr>
            <a:picLocks noChangeAspect="1" noChangeArrowheads="1"/>
          </p:cNvPicPr>
          <p:nvPr/>
        </p:nvPicPr>
        <p:blipFill>
          <a:blip r:embed="rId4"/>
          <a:srcRect/>
          <a:stretch>
            <a:fillRect/>
          </a:stretch>
        </p:blipFill>
        <p:spPr bwMode="auto">
          <a:xfrm>
            <a:off x="7977720" y="670464"/>
            <a:ext cx="1250950" cy="2667000"/>
          </a:xfrm>
          <a:prstGeom prst="rect">
            <a:avLst/>
          </a:prstGeom>
          <a:noFill/>
          <a:ln w="9525">
            <a:noFill/>
            <a:miter lim="800000"/>
            <a:headEnd/>
            <a:tailEnd/>
          </a:ln>
        </p:spPr>
      </p:pic>
      <p:pic>
        <p:nvPicPr>
          <p:cNvPr id="705542" name="Picture 6"/>
          <p:cNvPicPr>
            <a:picLocks noChangeAspect="1" noChangeArrowheads="1"/>
          </p:cNvPicPr>
          <p:nvPr/>
        </p:nvPicPr>
        <p:blipFill>
          <a:blip r:embed="rId5"/>
          <a:srcRect/>
          <a:stretch>
            <a:fillRect/>
          </a:stretch>
        </p:blipFill>
        <p:spPr bwMode="auto">
          <a:xfrm>
            <a:off x="8344768" y="3649132"/>
            <a:ext cx="799232" cy="2065867"/>
          </a:xfrm>
          <a:prstGeom prst="rect">
            <a:avLst/>
          </a:prstGeom>
          <a:noFill/>
          <a:ln w="9525">
            <a:noFill/>
            <a:miter lim="800000"/>
            <a:headEnd/>
            <a:tailEnd/>
          </a:ln>
        </p:spPr>
      </p:pic>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HUMAN DISEASE NETWORK</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3" name="TextBox 13"/>
          <p:cNvSpPr txBox="1">
            <a:spLocks noChangeArrowheads="1"/>
          </p:cNvSpPr>
          <p:nvPr/>
        </p:nvSpPr>
        <p:spPr bwMode="auto">
          <a:xfrm>
            <a:off x="0" y="5284399"/>
            <a:ext cx="6100380" cy="461665"/>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i="1" dirty="0">
                <a:latin typeface="Helvetica"/>
                <a:cs typeface="Helvetica"/>
              </a:rPr>
              <a:t>Y.-Y. </a:t>
            </a:r>
            <a:r>
              <a:rPr lang="en-US" sz="1200" i="1" dirty="0" err="1">
                <a:latin typeface="Helvetica"/>
                <a:cs typeface="Helvetica"/>
              </a:rPr>
              <a:t>Ahn</a:t>
            </a:r>
            <a:r>
              <a:rPr lang="en-US" sz="1200" i="1" dirty="0">
                <a:latin typeface="Helvetica"/>
                <a:cs typeface="Helvetica"/>
              </a:rPr>
              <a:t>, S. E. </a:t>
            </a:r>
            <a:r>
              <a:rPr lang="en-US" sz="1200" i="1" dirty="0" err="1">
                <a:latin typeface="Helvetica"/>
                <a:cs typeface="Helvetica"/>
              </a:rPr>
              <a:t>Ahnert</a:t>
            </a:r>
            <a:r>
              <a:rPr lang="en-US" sz="1200" i="1" dirty="0">
                <a:latin typeface="Helvetica"/>
                <a:cs typeface="Helvetica"/>
              </a:rPr>
              <a:t>, J. P. </a:t>
            </a:r>
            <a:r>
              <a:rPr lang="en-US" sz="1200" i="1" dirty="0" err="1">
                <a:latin typeface="Helvetica"/>
                <a:cs typeface="Helvetica"/>
              </a:rPr>
              <a:t>Bagrow</a:t>
            </a:r>
            <a:r>
              <a:rPr lang="en-US" sz="1200" i="1" dirty="0">
                <a:latin typeface="Helvetica"/>
                <a:cs typeface="Helvetica"/>
              </a:rPr>
              <a:t>, A.-L. Barabási  Flavor network and the principles of food pairing , Scientific Reports 196, (2011).</a:t>
            </a:r>
          </a:p>
        </p:txBody>
      </p:sp>
      <p:sp>
        <p:nvSpPr>
          <p:cNvPr id="1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Ingredient-Flavor Bipartite Network</a:t>
            </a:r>
          </a:p>
        </p:txBody>
      </p:sp>
      <p:sp>
        <p:nvSpPr>
          <p:cNvPr id="16" name="TextBox 15"/>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7" name="Picture 16" descr="F-Flavor-bipartite.pdf"/>
          <p:cNvPicPr>
            <a:picLocks noChangeAspect="1"/>
          </p:cNvPicPr>
          <p:nvPr/>
        </p:nvPicPr>
        <p:blipFill>
          <a:blip r:embed="rId2"/>
          <a:stretch>
            <a:fillRect/>
          </a:stretch>
        </p:blipFill>
        <p:spPr>
          <a:xfrm>
            <a:off x="-16933" y="605365"/>
            <a:ext cx="9144000" cy="46736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201112-15_Nature-Flavor-fig2.jpg"/>
          <p:cNvPicPr>
            <a:picLocks noChangeAspect="1"/>
          </p:cNvPicPr>
          <p:nvPr/>
        </p:nvPicPr>
        <p:blipFill>
          <a:blip r:embed="rId2"/>
          <a:stretch>
            <a:fillRect/>
          </a:stretch>
        </p:blipFill>
        <p:spPr>
          <a:xfrm>
            <a:off x="54204" y="16933"/>
            <a:ext cx="9055930" cy="5715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6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154814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Q6: Paths</a:t>
            </a:r>
          </a:p>
        </p:txBody>
      </p:sp>
    </p:spTree>
    <p:extLst>
      <p:ext uri="{BB962C8B-B14F-4D97-AF65-F5344CB8AC3E}">
        <p14:creationId xmlns:p14="http://schemas.microsoft.com/office/powerpoint/2010/main" val="312444323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PATHOLOGY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2.8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425450" y="4437558"/>
            <a:ext cx="6172200" cy="738664"/>
          </a:xfrm>
          <a:prstGeom prst="rect">
            <a:avLst/>
          </a:prstGeom>
          <a:noFill/>
          <a:ln w="9525">
            <a:noFill/>
            <a:miter lim="800000"/>
            <a:headEnd/>
            <a:tailEnd/>
          </a:ln>
        </p:spPr>
        <p:txBody>
          <a:bodyPr>
            <a:prstTxWarp prst="textNoShape">
              <a:avLst/>
            </a:prstTxWarp>
            <a:spAutoFit/>
          </a:bodyPr>
          <a:lstStyle/>
          <a:p>
            <a:pPr eaLnBrk="1" hangingPunct="1"/>
            <a:endParaRPr lang="en-US" dirty="0"/>
          </a:p>
          <a:p>
            <a:pPr eaLnBrk="1" hangingPunct="1"/>
            <a:endParaRPr lang="en-US" sz="2400" dirty="0"/>
          </a:p>
        </p:txBody>
      </p:sp>
      <p:sp>
        <p:nvSpPr>
          <p:cNvPr id="6" name="Rectangle 5"/>
          <p:cNvSpPr/>
          <p:nvPr/>
        </p:nvSpPr>
        <p:spPr>
          <a:xfrm>
            <a:off x="127005" y="810847"/>
            <a:ext cx="8267320" cy="1077218"/>
          </a:xfrm>
          <a:prstGeom prst="rect">
            <a:avLst/>
          </a:prstGeom>
        </p:spPr>
        <p:txBody>
          <a:bodyPr wrap="none">
            <a:spAutoFit/>
          </a:bodyPr>
          <a:lstStyle/>
          <a:p>
            <a:r>
              <a:rPr lang="en-US" sz="1600" dirty="0">
                <a:latin typeface="Helvetica"/>
                <a:cs typeface="Helvetica"/>
              </a:rPr>
              <a:t>A </a:t>
            </a:r>
            <a:r>
              <a:rPr lang="en-US" sz="1600" i="1" dirty="0">
                <a:latin typeface="Helvetica"/>
                <a:cs typeface="Helvetica"/>
              </a:rPr>
              <a:t>path is </a:t>
            </a:r>
            <a:r>
              <a:rPr lang="en-US" sz="1600" dirty="0">
                <a:latin typeface="Helvetica"/>
                <a:cs typeface="Helvetica"/>
              </a:rPr>
              <a:t>a sequence of nodes in which  each node is adjacent to the next one</a:t>
            </a:r>
          </a:p>
          <a:p>
            <a:endParaRPr lang="en-US" sz="1600" dirty="0">
              <a:latin typeface="Helvetica"/>
              <a:cs typeface="Helvetica"/>
            </a:endParaRPr>
          </a:p>
          <a:p>
            <a:r>
              <a:rPr lang="en-US" sz="1600" i="1" dirty="0">
                <a:latin typeface="Helvetica"/>
                <a:cs typeface="Helvetica"/>
              </a:rPr>
              <a:t>P</a:t>
            </a:r>
            <a:r>
              <a:rPr lang="en-US" sz="1600" i="1" baseline="-25000" dirty="0">
                <a:latin typeface="Helvetica"/>
                <a:cs typeface="Helvetica"/>
              </a:rPr>
              <a:t>i0,in  </a:t>
            </a:r>
            <a:r>
              <a:rPr lang="en-US" sz="1600" dirty="0">
                <a:latin typeface="Helvetica"/>
                <a:cs typeface="Helvetica"/>
              </a:rPr>
              <a:t>of length </a:t>
            </a:r>
            <a:r>
              <a:rPr lang="en-US" sz="1600" i="1" dirty="0" err="1">
                <a:latin typeface="Helvetica"/>
                <a:cs typeface="Helvetica"/>
              </a:rPr>
              <a:t>n</a:t>
            </a:r>
            <a:r>
              <a:rPr lang="en-US" sz="1600" i="1" dirty="0">
                <a:latin typeface="Helvetica"/>
                <a:cs typeface="Helvetica"/>
              </a:rPr>
              <a:t> </a:t>
            </a:r>
            <a:r>
              <a:rPr lang="en-US" sz="1600" dirty="0">
                <a:latin typeface="Helvetica"/>
                <a:cs typeface="Helvetica"/>
              </a:rPr>
              <a:t>between nodes i</a:t>
            </a:r>
            <a:r>
              <a:rPr lang="en-US" sz="1600" baseline="-25000" dirty="0">
                <a:latin typeface="Helvetica"/>
                <a:cs typeface="Helvetica"/>
              </a:rPr>
              <a:t>0</a:t>
            </a:r>
            <a:r>
              <a:rPr lang="en-US" sz="1600" dirty="0">
                <a:latin typeface="Helvetica"/>
                <a:cs typeface="Helvetica"/>
              </a:rPr>
              <a:t> and i</a:t>
            </a:r>
            <a:r>
              <a:rPr lang="en-US" sz="1600" baseline="-25000" dirty="0">
                <a:latin typeface="Helvetica"/>
                <a:cs typeface="Helvetica"/>
              </a:rPr>
              <a:t>n </a:t>
            </a:r>
            <a:r>
              <a:rPr lang="en-US" sz="1600" dirty="0">
                <a:latin typeface="Helvetica"/>
                <a:cs typeface="Helvetica"/>
              </a:rPr>
              <a:t>is an ordered collection of </a:t>
            </a:r>
            <a:r>
              <a:rPr lang="en-US" sz="1600" i="1" dirty="0">
                <a:latin typeface="Helvetica"/>
                <a:cs typeface="Helvetica"/>
              </a:rPr>
              <a:t>n+1</a:t>
            </a:r>
            <a:r>
              <a:rPr lang="en-US" sz="1600" dirty="0">
                <a:latin typeface="Helvetica"/>
                <a:cs typeface="Helvetica"/>
              </a:rPr>
              <a:t> nodes and </a:t>
            </a:r>
            <a:r>
              <a:rPr lang="en-US" sz="1600" i="1" dirty="0" err="1">
                <a:latin typeface="Helvetica"/>
                <a:cs typeface="Helvetica"/>
              </a:rPr>
              <a:t>n</a:t>
            </a:r>
            <a:r>
              <a:rPr lang="en-US" sz="1600" dirty="0">
                <a:latin typeface="Helvetica"/>
                <a:cs typeface="Helvetica"/>
              </a:rPr>
              <a:t> links </a:t>
            </a:r>
          </a:p>
          <a:p>
            <a:r>
              <a:rPr lang="en-US" sz="1600" dirty="0">
                <a:latin typeface="Helvetica"/>
                <a:cs typeface="Helvetica"/>
              </a:rPr>
              <a:t> </a:t>
            </a:r>
          </a:p>
        </p:txBody>
      </p:sp>
      <p:graphicFrame>
        <p:nvGraphicFramePr>
          <p:cNvPr id="191491" name="Object 3"/>
          <p:cNvGraphicFramePr>
            <a:graphicFrameLocks noChangeAspect="1"/>
          </p:cNvGraphicFramePr>
          <p:nvPr/>
        </p:nvGraphicFramePr>
        <p:xfrm>
          <a:off x="425450" y="1730292"/>
          <a:ext cx="2525712" cy="338667"/>
        </p:xfrm>
        <a:graphic>
          <a:graphicData uri="http://schemas.openxmlformats.org/presentationml/2006/ole">
            <mc:AlternateContent xmlns:mc="http://schemas.openxmlformats.org/markup-compatibility/2006">
              <mc:Choice xmlns:v="urn:schemas-microsoft-com:vml" Requires="v">
                <p:oleObj name="Equation" r:id="rId2" imgW="1104900" imgH="177800" progId="Equation.3">
                  <p:embed/>
                </p:oleObj>
              </mc:Choice>
              <mc:Fallback>
                <p:oleObj name="Equation" r:id="rId2" imgW="1104900" imgH="177800" progId="Equation.3">
                  <p:embed/>
                  <p:pic>
                    <p:nvPicPr>
                      <p:cNvPr id="0" name="Picture 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1730292"/>
                        <a:ext cx="2525712" cy="338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2" name="Object 4"/>
          <p:cNvGraphicFramePr>
            <a:graphicFrameLocks noChangeAspect="1"/>
          </p:cNvGraphicFramePr>
          <p:nvPr/>
        </p:nvGraphicFramePr>
        <p:xfrm>
          <a:off x="3409207" y="1730292"/>
          <a:ext cx="4847771" cy="338667"/>
        </p:xfrm>
        <a:graphic>
          <a:graphicData uri="http://schemas.openxmlformats.org/presentationml/2006/ole">
            <mc:AlternateContent xmlns:mc="http://schemas.openxmlformats.org/markup-compatibility/2006">
              <mc:Choice xmlns:v="urn:schemas-microsoft-com:vml" Requires="v">
                <p:oleObj name="Equation" r:id="rId4" imgW="2120900" imgH="177800" progId="Equation.3">
                  <p:embed/>
                </p:oleObj>
              </mc:Choice>
              <mc:Fallback>
                <p:oleObj name="Equation" r:id="rId4" imgW="2120900" imgH="177800" progId="Equation.3">
                  <p:embed/>
                  <p:pic>
                    <p:nvPicPr>
                      <p:cNvPr id="0" name="Picture 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207" y="1730292"/>
                        <a:ext cx="4847771" cy="338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425450" y="4514502"/>
            <a:ext cx="7313083" cy="1323439"/>
          </a:xfrm>
          <a:prstGeom prst="rect">
            <a:avLst/>
          </a:prstGeom>
        </p:spPr>
        <p:txBody>
          <a:bodyPr wrap="square">
            <a:spAutoFit/>
          </a:bodyPr>
          <a:lstStyle/>
          <a:p>
            <a:endParaRPr lang="en-US" sz="1600" dirty="0">
              <a:latin typeface="Helvetica"/>
              <a:cs typeface="Helvetica"/>
            </a:endParaRPr>
          </a:p>
          <a:p>
            <a:endParaRPr lang="en-US" sz="1600" b="1" dirty="0">
              <a:latin typeface="Helvetica"/>
              <a:cs typeface="Helvetica"/>
            </a:endParaRPr>
          </a:p>
          <a:p>
            <a:pPr>
              <a:buFont typeface="Arial"/>
              <a:buChar char="•"/>
            </a:pPr>
            <a:r>
              <a:rPr lang="en-US" sz="1600" b="1" dirty="0">
                <a:latin typeface="Helvetica"/>
                <a:cs typeface="Helvetica"/>
              </a:rPr>
              <a:t> </a:t>
            </a:r>
            <a:r>
              <a:rPr lang="en-US" sz="1600" dirty="0">
                <a:latin typeface="Helvetica"/>
                <a:cs typeface="Helvetica"/>
              </a:rPr>
              <a:t>In a directed network, the path can follow only the direction of an arrow. </a:t>
            </a:r>
          </a:p>
          <a:p>
            <a:pPr>
              <a:buFont typeface="Arial"/>
              <a:buChar char="•"/>
            </a:pPr>
            <a:endParaRPr lang="en-US" sz="1600" b="1" dirty="0">
              <a:latin typeface="Helvetica"/>
              <a:cs typeface="Helvetica"/>
            </a:endParaRPr>
          </a:p>
          <a:p>
            <a:endParaRPr lang="en-US" sz="1600" dirty="0">
              <a:latin typeface="Helvetica"/>
              <a:cs typeface="Helvetica"/>
            </a:endParaRPr>
          </a:p>
        </p:txBody>
      </p:sp>
      <p:sp>
        <p:nvSpPr>
          <p:cNvPr id="1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PATHS</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6"/>
          <a:stretch>
            <a:fillRect/>
          </a:stretch>
        </p:blipFill>
        <p:spPr>
          <a:xfrm>
            <a:off x="812585" y="2068959"/>
            <a:ext cx="5785065" cy="28510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Networks and graphs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3124200" y="918431"/>
            <a:ext cx="5791200" cy="4212435"/>
          </a:xfrm>
          <a:prstGeom prst="rect">
            <a:avLst/>
          </a:prstGeom>
          <a:noFill/>
          <a:ln w="9525">
            <a:noFill/>
            <a:miter lim="800000"/>
            <a:headEnd/>
            <a:tailEnd/>
          </a:ln>
        </p:spPr>
        <p:txBody>
          <a:bodyPr wrap="square">
            <a:prstTxWarp prst="textNoShape">
              <a:avLst/>
            </a:prstTxWarp>
            <a:spAutoFit/>
          </a:bodyPr>
          <a:lstStyle/>
          <a:p>
            <a:pPr>
              <a:lnSpc>
                <a:spcPct val="140000"/>
              </a:lnSpc>
            </a:pPr>
            <a:r>
              <a:rPr lang="en-US" sz="1600" dirty="0">
                <a:latin typeface="Helvetica"/>
                <a:cs typeface="Helvetica"/>
              </a:rPr>
              <a:t>The </a:t>
            </a:r>
            <a:r>
              <a:rPr lang="en-US" sz="1600" i="1" dirty="0">
                <a:solidFill>
                  <a:srgbClr val="FF0000"/>
                </a:solidFill>
                <a:latin typeface="Helvetica"/>
                <a:cs typeface="Helvetica"/>
              </a:rPr>
              <a:t>distance (shortest path, geodesic path) </a:t>
            </a:r>
            <a:r>
              <a:rPr lang="en-US" sz="1600" dirty="0">
                <a:latin typeface="Helvetica"/>
                <a:cs typeface="Helvetica"/>
              </a:rPr>
              <a:t>between two nodes is defined as the number of edges along the shortest path connecting them.</a:t>
            </a:r>
          </a:p>
          <a:p>
            <a:pPr>
              <a:lnSpc>
                <a:spcPct val="140000"/>
              </a:lnSpc>
            </a:pPr>
            <a:endParaRPr lang="en-US" sz="1600" dirty="0">
              <a:latin typeface="Helvetica"/>
              <a:cs typeface="Helvetica"/>
            </a:endParaRPr>
          </a:p>
          <a:p>
            <a:pPr>
              <a:lnSpc>
                <a:spcPct val="140000"/>
              </a:lnSpc>
            </a:pPr>
            <a:r>
              <a:rPr lang="en-US" sz="1600" dirty="0">
                <a:latin typeface="Helvetica"/>
                <a:cs typeface="Helvetica"/>
              </a:rPr>
              <a:t>*If the two nodes are disconnected, the distance is infinity.</a:t>
            </a:r>
          </a:p>
          <a:p>
            <a:pPr>
              <a:lnSpc>
                <a:spcPct val="140000"/>
              </a:lnSpc>
            </a:pPr>
            <a:endParaRPr lang="en-US" sz="1600" dirty="0">
              <a:latin typeface="Helvetica"/>
              <a:cs typeface="Helvetica"/>
            </a:endParaRPr>
          </a:p>
          <a:p>
            <a:pPr>
              <a:lnSpc>
                <a:spcPct val="140000"/>
              </a:lnSpc>
            </a:pPr>
            <a:endParaRPr lang="en-US" sz="1600" dirty="0">
              <a:latin typeface="Helvetica"/>
              <a:cs typeface="Helvetica"/>
            </a:endParaRPr>
          </a:p>
          <a:p>
            <a:pPr>
              <a:lnSpc>
                <a:spcPct val="140000"/>
              </a:lnSpc>
            </a:pPr>
            <a:r>
              <a:rPr lang="en-US" sz="1600" dirty="0">
                <a:latin typeface="Helvetica"/>
                <a:cs typeface="Helvetica"/>
              </a:rPr>
              <a:t>In </a:t>
            </a:r>
            <a:r>
              <a:rPr lang="en-US" sz="1600" dirty="0">
                <a:solidFill>
                  <a:srgbClr val="FF0000"/>
                </a:solidFill>
                <a:latin typeface="Helvetica"/>
                <a:cs typeface="Helvetica"/>
              </a:rPr>
              <a:t>directed graphs </a:t>
            </a:r>
            <a:r>
              <a:rPr lang="en-US" sz="1600" dirty="0">
                <a:latin typeface="Helvetica"/>
                <a:cs typeface="Helvetica"/>
              </a:rPr>
              <a:t>each path needs to follow the direction of the arrows.</a:t>
            </a:r>
          </a:p>
          <a:p>
            <a:pPr>
              <a:lnSpc>
                <a:spcPct val="140000"/>
              </a:lnSpc>
            </a:pPr>
            <a:r>
              <a:rPr lang="en-US" sz="1600" dirty="0">
                <a:latin typeface="Helvetica"/>
                <a:cs typeface="Helvetica"/>
              </a:rPr>
              <a:t>Thus in a digraph the distance from node A to B (on an AB path) is generally different from the distance from node B to A (on a BCA path).</a:t>
            </a:r>
          </a:p>
        </p:txBody>
      </p:sp>
      <p:sp>
        <p:nvSpPr>
          <p:cNvPr id="5"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DISTANCE IN A GRAPH        </a:t>
            </a:r>
            <a:r>
              <a:rPr lang="en-US" sz="1600" b="1" dirty="0">
                <a:solidFill>
                  <a:schemeClr val="bg1">
                    <a:lumMod val="85000"/>
                  </a:schemeClr>
                </a:solidFill>
                <a:latin typeface="Helvetica" pitchFamily="36" charset="0"/>
                <a:ea typeface="Helvetica" pitchFamily="36" charset="0"/>
                <a:cs typeface="Helvetica" pitchFamily="36" charset="0"/>
              </a:rPr>
              <a:t>Shortest Path, Geodesic Path</a:t>
            </a:r>
          </a:p>
        </p:txBody>
      </p:sp>
      <p:sp>
        <p:nvSpPr>
          <p:cNvPr id="7" name="Subtitle 2"/>
          <p:cNvSpPr txBox="1">
            <a:spLocks/>
          </p:cNvSpPr>
          <p:nvPr/>
        </p:nvSpPr>
        <p:spPr>
          <a:xfrm flipH="1">
            <a:off x="3154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864450" y="3877727"/>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1" name="Oval 10"/>
          <p:cNvSpPr/>
          <p:nvPr/>
        </p:nvSpPr>
        <p:spPr>
          <a:xfrm>
            <a:off x="1173614" y="4007053"/>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848" y="4645663"/>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45414" y="3599109"/>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270749" y="457142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3"/>
            <a:endCxn id="12" idx="7"/>
          </p:cNvCxnSpPr>
          <p:nvPr/>
        </p:nvCxnSpPr>
        <p:spPr>
          <a:xfrm rot="5400000">
            <a:off x="648262" y="4120310"/>
            <a:ext cx="534779" cy="5589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7"/>
            <a:endCxn id="13" idx="2"/>
          </p:cNvCxnSpPr>
          <p:nvPr/>
        </p:nvCxnSpPr>
        <p:spPr>
          <a:xfrm rot="5400000" flipH="1" flipV="1">
            <a:off x="1544167" y="3427311"/>
            <a:ext cx="356028" cy="8464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4"/>
            <a:endCxn id="14" idx="0"/>
          </p:cNvCxnSpPr>
          <p:nvPr/>
        </p:nvCxnSpPr>
        <p:spPr>
          <a:xfrm rot="16200000" flipH="1">
            <a:off x="1868762" y="4096019"/>
            <a:ext cx="825478" cy="1253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a:endCxn id="11" idx="6"/>
          </p:cNvCxnSpPr>
          <p:nvPr/>
        </p:nvCxnSpPr>
        <p:spPr>
          <a:xfrm rot="10800000">
            <a:off x="1320453" y="4080474"/>
            <a:ext cx="950296" cy="56437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
          <p:cNvSpPr>
            <a:spLocks/>
          </p:cNvSpPr>
          <p:nvPr/>
        </p:nvSpPr>
        <p:spPr bwMode="auto">
          <a:xfrm>
            <a:off x="461157" y="478403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23" name="Rectangle 2"/>
          <p:cNvSpPr>
            <a:spLocks/>
          </p:cNvSpPr>
          <p:nvPr/>
        </p:nvSpPr>
        <p:spPr bwMode="auto">
          <a:xfrm>
            <a:off x="2366478" y="465605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25" name="Rectangle 2"/>
          <p:cNvSpPr>
            <a:spLocks/>
          </p:cNvSpPr>
          <p:nvPr/>
        </p:nvSpPr>
        <p:spPr bwMode="auto">
          <a:xfrm>
            <a:off x="1132592" y="38248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26" name="Rectangle 2"/>
          <p:cNvSpPr>
            <a:spLocks/>
          </p:cNvSpPr>
          <p:nvPr/>
        </p:nvSpPr>
        <p:spPr bwMode="auto">
          <a:xfrm>
            <a:off x="2239662" y="346770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37" name="AutoShape 9"/>
          <p:cNvSpPr>
            <a:spLocks noChangeArrowheads="1"/>
          </p:cNvSpPr>
          <p:nvPr/>
        </p:nvSpPr>
        <p:spPr bwMode="auto">
          <a:xfrm>
            <a:off x="893942" y="1506260"/>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38" name="Oval 37"/>
          <p:cNvSpPr/>
          <p:nvPr/>
        </p:nvSpPr>
        <p:spPr>
          <a:xfrm>
            <a:off x="1203106" y="163558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40340" y="227419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174906" y="122764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300241" y="2199959"/>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490649" y="241256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47" name="Rectangle 2"/>
          <p:cNvSpPr>
            <a:spLocks/>
          </p:cNvSpPr>
          <p:nvPr/>
        </p:nvSpPr>
        <p:spPr bwMode="auto">
          <a:xfrm>
            <a:off x="2395970" y="228459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48" name="Rectangle 2"/>
          <p:cNvSpPr>
            <a:spLocks/>
          </p:cNvSpPr>
          <p:nvPr/>
        </p:nvSpPr>
        <p:spPr bwMode="auto">
          <a:xfrm>
            <a:off x="1162084" y="145338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49" name="Rectangle 2"/>
          <p:cNvSpPr>
            <a:spLocks/>
          </p:cNvSpPr>
          <p:nvPr/>
        </p:nvSpPr>
        <p:spPr bwMode="auto">
          <a:xfrm>
            <a:off x="2269154" y="109623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cxnSp>
        <p:nvCxnSpPr>
          <p:cNvPr id="51" name="Straight Connector 50"/>
          <p:cNvCxnSpPr>
            <a:stCxn id="39" idx="7"/>
            <a:endCxn id="38" idx="3"/>
          </p:cNvCxnSpPr>
          <p:nvPr/>
        </p:nvCxnSpPr>
        <p:spPr>
          <a:xfrm rot="5400000" flipH="1" flipV="1">
            <a:off x="677753" y="1748844"/>
            <a:ext cx="534779"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8" idx="6"/>
            <a:endCxn id="40" idx="3"/>
          </p:cNvCxnSpPr>
          <p:nvPr/>
        </p:nvCxnSpPr>
        <p:spPr>
          <a:xfrm flipV="1">
            <a:off x="1349945" y="1352977"/>
            <a:ext cx="846465" cy="3560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1" idx="0"/>
            <a:endCxn id="40" idx="4"/>
          </p:cNvCxnSpPr>
          <p:nvPr/>
        </p:nvCxnSpPr>
        <p:spPr>
          <a:xfrm rot="16200000" flipV="1">
            <a:off x="1898255" y="1724552"/>
            <a:ext cx="825478"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8" idx="5"/>
            <a:endCxn id="41" idx="1"/>
          </p:cNvCxnSpPr>
          <p:nvPr/>
        </p:nvCxnSpPr>
        <p:spPr>
          <a:xfrm rot="16200000" flipH="1">
            <a:off x="1594822" y="1494540"/>
            <a:ext cx="460542"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100" y="730250"/>
            <a:ext cx="8915400" cy="1938992"/>
          </a:xfrm>
          <a:prstGeom prst="rect">
            <a:avLst/>
          </a:prstGeom>
          <a:noFill/>
        </p:spPr>
        <p:txBody>
          <a:bodyPr wrap="square" rtlCol="0">
            <a:spAutoFit/>
          </a:bodyPr>
          <a:lstStyle/>
          <a:p>
            <a:r>
              <a:rPr lang="en-US" sz="2400" b="1" dirty="0" err="1">
                <a:latin typeface="Helvetica"/>
                <a:cs typeface="Helvetica"/>
              </a:rPr>
              <a:t>N</a:t>
            </a:r>
            <a:r>
              <a:rPr lang="en-US" sz="2400" b="1" baseline="-25000" dirty="0" err="1">
                <a:latin typeface="Helvetica"/>
                <a:cs typeface="Helvetica"/>
              </a:rPr>
              <a:t>ij</a:t>
            </a:r>
            <a:r>
              <a:rPr lang="en-US" sz="2400" b="1" dirty="0">
                <a:latin typeface="Helvetica"/>
                <a:cs typeface="Helvetica"/>
              </a:rPr>
              <a:t>, number of paths between any two nodes </a:t>
            </a:r>
            <a:r>
              <a:rPr lang="en-US" sz="2400" b="1" i="1" dirty="0" err="1">
                <a:latin typeface="Helvetica"/>
                <a:cs typeface="Helvetica"/>
              </a:rPr>
              <a:t>i</a:t>
            </a:r>
            <a:r>
              <a:rPr lang="en-US" sz="2400" b="1" dirty="0">
                <a:latin typeface="Helvetica"/>
                <a:cs typeface="Helvetica"/>
              </a:rPr>
              <a:t> and </a:t>
            </a:r>
            <a:r>
              <a:rPr lang="en-US" sz="2400" b="1" i="1" dirty="0">
                <a:latin typeface="Helvetica"/>
                <a:cs typeface="Helvetica"/>
              </a:rPr>
              <a:t>j</a:t>
            </a:r>
            <a:r>
              <a:rPr lang="en-US" sz="2400" b="1" dirty="0">
                <a:latin typeface="Helvetica"/>
                <a:cs typeface="Helvetica"/>
              </a:rPr>
              <a:t>: </a:t>
            </a:r>
          </a:p>
          <a:p>
            <a:r>
              <a:rPr lang="en-US" sz="1600" dirty="0">
                <a:latin typeface="Helvetica"/>
                <a:cs typeface="Helvetica"/>
              </a:rPr>
              <a:t> </a:t>
            </a:r>
          </a:p>
          <a:p>
            <a:pPr lvl="0"/>
            <a:r>
              <a:rPr lang="en-US" sz="1600" b="1" i="1" u="sng" dirty="0">
                <a:latin typeface="Helvetica"/>
                <a:cs typeface="Helvetica"/>
              </a:rPr>
              <a:t>Length </a:t>
            </a:r>
            <a:r>
              <a:rPr lang="en-US" sz="1600" b="1" i="1" u="sng" dirty="0" err="1">
                <a:latin typeface="Helvetica"/>
                <a:cs typeface="Helvetica"/>
              </a:rPr>
              <a:t>n</a:t>
            </a:r>
            <a:r>
              <a:rPr lang="en-US" sz="1600" b="1" i="1" u="sng" dirty="0">
                <a:latin typeface="Helvetica"/>
                <a:cs typeface="Helvetica"/>
              </a:rPr>
              <a:t>=1</a:t>
            </a:r>
            <a:r>
              <a:rPr lang="en-US" sz="1600" b="1" u="sng" dirty="0">
                <a:latin typeface="Helvetica"/>
                <a:cs typeface="Helvetica"/>
              </a:rPr>
              <a:t>:</a:t>
            </a:r>
            <a:r>
              <a:rPr lang="en-US" sz="1600" b="1" dirty="0">
                <a:latin typeface="Helvetica"/>
                <a:cs typeface="Helvetica"/>
              </a:rPr>
              <a:t> </a:t>
            </a:r>
            <a:r>
              <a:rPr lang="en-US" sz="1600" dirty="0">
                <a:latin typeface="Helvetica"/>
                <a:cs typeface="Helvetica"/>
              </a:rPr>
              <a:t>If there is a link between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then </a:t>
            </a:r>
            <a:r>
              <a:rPr lang="en-US" sz="1600" dirty="0" err="1">
                <a:latin typeface="Helvetica"/>
                <a:cs typeface="Helvetica"/>
              </a:rPr>
              <a:t>A</a:t>
            </a:r>
            <a:r>
              <a:rPr lang="en-US" sz="1600" baseline="-25000" dirty="0" err="1">
                <a:latin typeface="Helvetica"/>
                <a:cs typeface="Helvetica"/>
              </a:rPr>
              <a:t>ij</a:t>
            </a:r>
            <a:r>
              <a:rPr lang="en-US" sz="1600" dirty="0">
                <a:latin typeface="Helvetica"/>
                <a:cs typeface="Helvetica"/>
              </a:rPr>
              <a:t>=1 and </a:t>
            </a:r>
            <a:r>
              <a:rPr lang="en-US" sz="1600" dirty="0" err="1">
                <a:latin typeface="Helvetica"/>
                <a:cs typeface="Helvetica"/>
              </a:rPr>
              <a:t>A</a:t>
            </a:r>
            <a:r>
              <a:rPr lang="en-US" sz="1600" baseline="-25000" dirty="0" err="1">
                <a:latin typeface="Helvetica"/>
                <a:cs typeface="Helvetica"/>
              </a:rPr>
              <a:t>ij</a:t>
            </a:r>
            <a:r>
              <a:rPr lang="en-US" sz="1600" dirty="0">
                <a:latin typeface="Helvetica"/>
                <a:cs typeface="Helvetica"/>
              </a:rPr>
              <a:t>=0 otherwise. </a:t>
            </a:r>
          </a:p>
          <a:p>
            <a:pPr lvl="0"/>
            <a:endParaRPr lang="en-US" sz="1600" dirty="0">
              <a:latin typeface="Helvetica"/>
              <a:cs typeface="Helvetica"/>
            </a:endParaRPr>
          </a:p>
          <a:p>
            <a:pPr lvl="0"/>
            <a:r>
              <a:rPr lang="en-US" sz="1600" b="1" i="1" u="sng" dirty="0">
                <a:latin typeface="Helvetica"/>
                <a:cs typeface="Helvetica"/>
              </a:rPr>
              <a:t>Length </a:t>
            </a:r>
            <a:r>
              <a:rPr lang="en-US" sz="1600" b="1" i="1" u="sng" dirty="0" err="1">
                <a:latin typeface="Helvetica"/>
                <a:cs typeface="Helvetica"/>
              </a:rPr>
              <a:t>n</a:t>
            </a:r>
            <a:r>
              <a:rPr lang="en-US" sz="1600" b="1" i="1" u="sng" dirty="0">
                <a:latin typeface="Helvetica"/>
                <a:cs typeface="Helvetica"/>
              </a:rPr>
              <a:t>=2:</a:t>
            </a:r>
            <a:r>
              <a:rPr lang="en-US" sz="1600" b="1" i="1" dirty="0">
                <a:latin typeface="Helvetica"/>
                <a:cs typeface="Helvetica"/>
              </a:rPr>
              <a:t> </a:t>
            </a:r>
            <a:r>
              <a:rPr lang="en-US" sz="1600" dirty="0">
                <a:latin typeface="Helvetica"/>
                <a:cs typeface="Helvetica"/>
              </a:rPr>
              <a:t>If there is a path of length two between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then </a:t>
            </a:r>
            <a:r>
              <a:rPr lang="en-US" sz="1600" dirty="0" err="1">
                <a:latin typeface="Helvetica"/>
                <a:cs typeface="Helvetica"/>
              </a:rPr>
              <a:t>A</a:t>
            </a:r>
            <a:r>
              <a:rPr lang="en-US" sz="1600" baseline="-25000" dirty="0" err="1">
                <a:latin typeface="Helvetica"/>
                <a:cs typeface="Helvetica"/>
              </a:rPr>
              <a:t>ik</a:t>
            </a:r>
            <a:r>
              <a:rPr lang="en-US" sz="1600" dirty="0" err="1">
                <a:latin typeface="Helvetica"/>
                <a:cs typeface="Helvetica"/>
              </a:rPr>
              <a:t>A</a:t>
            </a:r>
            <a:r>
              <a:rPr lang="en-US" sz="1600" baseline="-25000" dirty="0" err="1">
                <a:latin typeface="Helvetica"/>
                <a:cs typeface="Helvetica"/>
              </a:rPr>
              <a:t>kj</a:t>
            </a:r>
            <a:r>
              <a:rPr lang="en-US" sz="1600" dirty="0">
                <a:latin typeface="Helvetica"/>
                <a:cs typeface="Helvetica"/>
              </a:rPr>
              <a:t>=1, and </a:t>
            </a:r>
            <a:r>
              <a:rPr lang="en-US" sz="1600" dirty="0" err="1">
                <a:latin typeface="Helvetica"/>
                <a:cs typeface="Helvetica"/>
              </a:rPr>
              <a:t>A</a:t>
            </a:r>
            <a:r>
              <a:rPr lang="en-US" sz="1600" baseline="-25000" dirty="0" err="1">
                <a:latin typeface="Helvetica"/>
                <a:cs typeface="Helvetica"/>
              </a:rPr>
              <a:t>ik</a:t>
            </a:r>
            <a:r>
              <a:rPr lang="en-US" sz="1600" dirty="0" err="1">
                <a:latin typeface="Helvetica"/>
                <a:cs typeface="Helvetica"/>
              </a:rPr>
              <a:t>A</a:t>
            </a:r>
            <a:r>
              <a:rPr lang="en-US" sz="1600" baseline="-25000" dirty="0" err="1">
                <a:latin typeface="Helvetica"/>
                <a:cs typeface="Helvetica"/>
              </a:rPr>
              <a:t>kj</a:t>
            </a:r>
            <a:r>
              <a:rPr lang="en-US" sz="1600" dirty="0">
                <a:latin typeface="Helvetica"/>
                <a:cs typeface="Helvetica"/>
              </a:rPr>
              <a:t>=0 otherwise.</a:t>
            </a:r>
          </a:p>
          <a:p>
            <a:r>
              <a:rPr lang="en-US" sz="1600" dirty="0">
                <a:latin typeface="Helvetica"/>
                <a:cs typeface="Helvetica"/>
              </a:rPr>
              <a:t>The number of paths of length 2:</a:t>
            </a:r>
          </a:p>
        </p:txBody>
      </p:sp>
      <p:graphicFrame>
        <p:nvGraphicFramePr>
          <p:cNvPr id="116738" name="Object 2"/>
          <p:cNvGraphicFramePr>
            <a:graphicFrameLocks noChangeAspect="1"/>
          </p:cNvGraphicFramePr>
          <p:nvPr/>
        </p:nvGraphicFramePr>
        <p:xfrm>
          <a:off x="457201" y="2550700"/>
          <a:ext cx="2088003" cy="510001"/>
        </p:xfrm>
        <a:graphic>
          <a:graphicData uri="http://schemas.openxmlformats.org/presentationml/2006/ole">
            <mc:AlternateContent xmlns:mc="http://schemas.openxmlformats.org/markup-compatibility/2006">
              <mc:Choice xmlns:v="urn:schemas-microsoft-com:vml" Requires="v">
                <p:oleObj name="Equation" r:id="rId2" imgW="1473200" imgH="431800" progId="Equation.3">
                  <p:embed/>
                </p:oleObj>
              </mc:Choice>
              <mc:Fallback>
                <p:oleObj name="Equation" r:id="rId2" imgW="1473200" imgH="431800" progId="Equation.3">
                  <p:embed/>
                  <p:pic>
                    <p:nvPicPr>
                      <p:cNvPr id="0" name="Picture 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2550700"/>
                        <a:ext cx="2088003" cy="5100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209550" y="3371850"/>
            <a:ext cx="7708900" cy="830997"/>
          </a:xfrm>
          <a:prstGeom prst="rect">
            <a:avLst/>
          </a:prstGeom>
        </p:spPr>
        <p:txBody>
          <a:bodyPr wrap="square">
            <a:spAutoFit/>
          </a:bodyPr>
          <a:lstStyle/>
          <a:p>
            <a:pPr lvl="0"/>
            <a:r>
              <a:rPr lang="en-US" sz="1600" b="1" i="1" u="sng" dirty="0">
                <a:latin typeface="Helvetica"/>
                <a:cs typeface="Helvetica"/>
              </a:rPr>
              <a:t>Length </a:t>
            </a:r>
            <a:r>
              <a:rPr lang="en-US" sz="1600" b="1" i="1" u="sng" dirty="0" err="1">
                <a:latin typeface="Helvetica"/>
                <a:cs typeface="Helvetica"/>
              </a:rPr>
              <a:t>n</a:t>
            </a:r>
            <a:r>
              <a:rPr lang="en-US" sz="1600" b="1" i="1" u="sng" dirty="0">
                <a:latin typeface="Helvetica"/>
                <a:cs typeface="Helvetica"/>
              </a:rPr>
              <a:t>:</a:t>
            </a:r>
            <a:r>
              <a:rPr lang="en-US" sz="1600" i="1" u="sng" dirty="0">
                <a:latin typeface="Helvetica"/>
                <a:cs typeface="Helvetica"/>
              </a:rPr>
              <a:t> </a:t>
            </a:r>
            <a:r>
              <a:rPr lang="en-US" sz="1600" dirty="0">
                <a:latin typeface="Helvetica"/>
                <a:cs typeface="Helvetica"/>
              </a:rPr>
              <a:t>In general, if there is a path of length </a:t>
            </a:r>
            <a:r>
              <a:rPr lang="en-US" sz="1600" i="1" dirty="0" err="1">
                <a:latin typeface="Helvetica"/>
                <a:cs typeface="Helvetica"/>
              </a:rPr>
              <a:t>n</a:t>
            </a:r>
            <a:r>
              <a:rPr lang="en-US" sz="1600" dirty="0">
                <a:latin typeface="Helvetica"/>
                <a:cs typeface="Helvetica"/>
              </a:rPr>
              <a:t> between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then </a:t>
            </a:r>
            <a:r>
              <a:rPr lang="en-US" sz="1600" dirty="0" err="1">
                <a:latin typeface="Helvetica"/>
                <a:cs typeface="Helvetica"/>
              </a:rPr>
              <a:t>A</a:t>
            </a:r>
            <a:r>
              <a:rPr lang="en-US" sz="1600" baseline="-25000" dirty="0" err="1">
                <a:latin typeface="Helvetica"/>
                <a:cs typeface="Helvetica"/>
              </a:rPr>
              <a:t>ik</a:t>
            </a:r>
            <a:r>
              <a:rPr lang="en-US" sz="1600" dirty="0">
                <a:latin typeface="Helvetica"/>
                <a:cs typeface="Helvetica"/>
              </a:rPr>
              <a:t>…</a:t>
            </a:r>
            <a:r>
              <a:rPr lang="en-US" sz="1600" dirty="0" err="1">
                <a:latin typeface="Helvetica"/>
                <a:cs typeface="Helvetica"/>
              </a:rPr>
              <a:t>A</a:t>
            </a:r>
            <a:r>
              <a:rPr lang="en-US" sz="1600" baseline="-25000" dirty="0" err="1">
                <a:latin typeface="Helvetica"/>
                <a:cs typeface="Helvetica"/>
              </a:rPr>
              <a:t>lj</a:t>
            </a:r>
            <a:r>
              <a:rPr lang="en-US" sz="1600" dirty="0">
                <a:latin typeface="Helvetica"/>
                <a:cs typeface="Helvetica"/>
              </a:rPr>
              <a:t>=1 and </a:t>
            </a:r>
            <a:r>
              <a:rPr lang="en-US" sz="1600" dirty="0" err="1">
                <a:latin typeface="Helvetica"/>
                <a:cs typeface="Helvetica"/>
              </a:rPr>
              <a:t>A</a:t>
            </a:r>
            <a:r>
              <a:rPr lang="en-US" sz="1600" baseline="-25000" dirty="0" err="1">
                <a:latin typeface="Helvetica"/>
                <a:cs typeface="Helvetica"/>
              </a:rPr>
              <a:t>ik</a:t>
            </a:r>
            <a:r>
              <a:rPr lang="en-US" sz="1600" dirty="0">
                <a:latin typeface="Helvetica"/>
                <a:cs typeface="Helvetica"/>
              </a:rPr>
              <a:t>…</a:t>
            </a:r>
            <a:r>
              <a:rPr lang="en-US" sz="1600" dirty="0" err="1">
                <a:latin typeface="Helvetica"/>
                <a:cs typeface="Helvetica"/>
              </a:rPr>
              <a:t>A</a:t>
            </a:r>
            <a:r>
              <a:rPr lang="en-US" sz="1600" baseline="-25000" dirty="0" err="1">
                <a:latin typeface="Helvetica"/>
                <a:cs typeface="Helvetica"/>
              </a:rPr>
              <a:t>lj</a:t>
            </a:r>
            <a:r>
              <a:rPr lang="en-US" sz="1600" dirty="0">
                <a:latin typeface="Helvetica"/>
                <a:cs typeface="Helvetica"/>
              </a:rPr>
              <a:t>=0 otherwise.</a:t>
            </a:r>
          </a:p>
          <a:p>
            <a:r>
              <a:rPr lang="en-US" sz="1600" dirty="0">
                <a:latin typeface="Helvetica"/>
                <a:cs typeface="Helvetica"/>
              </a:rPr>
              <a:t>The number of paths of length </a:t>
            </a:r>
            <a:r>
              <a:rPr lang="en-US" sz="1600" i="1" dirty="0" err="1">
                <a:latin typeface="Helvetica"/>
                <a:cs typeface="Helvetica"/>
              </a:rPr>
              <a:t>n</a:t>
            </a:r>
            <a:r>
              <a:rPr lang="en-US" sz="1600" dirty="0">
                <a:latin typeface="Helvetica"/>
                <a:cs typeface="Helvetica"/>
              </a:rPr>
              <a:t> between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is</a:t>
            </a:r>
            <a:r>
              <a:rPr lang="en-US" sz="1600" b="1" baseline="30000" dirty="0">
                <a:latin typeface="Helvetica"/>
                <a:cs typeface="Helvetica"/>
              </a:rPr>
              <a:t>*</a:t>
            </a:r>
            <a:r>
              <a:rPr lang="en-US" sz="1600" dirty="0">
                <a:latin typeface="Helvetica"/>
                <a:cs typeface="Helvetica"/>
              </a:rPr>
              <a:t> </a:t>
            </a:r>
          </a:p>
        </p:txBody>
      </p:sp>
      <p:graphicFrame>
        <p:nvGraphicFramePr>
          <p:cNvPr id="116739" name="Object 3"/>
          <p:cNvGraphicFramePr>
            <a:graphicFrameLocks noChangeAspect="1"/>
          </p:cNvGraphicFramePr>
          <p:nvPr/>
        </p:nvGraphicFramePr>
        <p:xfrm>
          <a:off x="501650" y="4342606"/>
          <a:ext cx="1371600" cy="344714"/>
        </p:xfrm>
        <a:graphic>
          <a:graphicData uri="http://schemas.openxmlformats.org/presentationml/2006/ole">
            <mc:AlternateContent xmlns:mc="http://schemas.openxmlformats.org/markup-compatibility/2006">
              <mc:Choice xmlns:v="urn:schemas-microsoft-com:vml" Requires="v">
                <p:oleObj name="Equation" r:id="rId4" imgW="800100" imgH="241300" progId="Equation.3">
                  <p:embed/>
                </p:oleObj>
              </mc:Choice>
              <mc:Fallback>
                <p:oleObj name="Equation" r:id="rId4" imgW="800100" imgH="241300" progId="Equation.3">
                  <p:embed/>
                  <p:pic>
                    <p:nvPicPr>
                      <p:cNvPr id="0" name="Picture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50" y="4342606"/>
                        <a:ext cx="1371600" cy="344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09550" y="4965700"/>
            <a:ext cx="8915400" cy="846386"/>
          </a:xfrm>
          <a:prstGeom prst="rect">
            <a:avLst/>
          </a:prstGeom>
          <a:noFill/>
        </p:spPr>
        <p:txBody>
          <a:bodyPr wrap="square" rtlCol="0">
            <a:spAutoFit/>
          </a:bodyPr>
          <a:lstStyle/>
          <a:p>
            <a:r>
              <a:rPr lang="en-US" sz="1600" b="1" baseline="30000" dirty="0">
                <a:latin typeface="Helvetica"/>
                <a:cs typeface="Helvetica"/>
              </a:rPr>
              <a:t>*</a:t>
            </a:r>
            <a:r>
              <a:rPr lang="en-US" sz="1200" i="1" dirty="0">
                <a:latin typeface="Helvetica"/>
                <a:cs typeface="Helvetica"/>
              </a:rPr>
              <a:t>holds for both directed and undirected networks.</a:t>
            </a:r>
          </a:p>
          <a:p>
            <a:r>
              <a:rPr lang="en-US" dirty="0"/>
              <a:t> </a:t>
            </a:r>
          </a:p>
          <a:p>
            <a:endParaRPr lang="en-US" dirty="0"/>
          </a:p>
        </p:txBody>
      </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NUMBER OF PATHS BETWEEN TWO NODES        </a:t>
            </a:r>
            <a:r>
              <a:rPr lang="en-US" sz="1600" b="1" dirty="0">
                <a:solidFill>
                  <a:schemeClr val="bg1">
                    <a:lumMod val="85000"/>
                  </a:schemeClr>
                </a:solidFill>
                <a:latin typeface="Helvetica" pitchFamily="36" charset="0"/>
                <a:ea typeface="Helvetica" pitchFamily="36" charset="0"/>
                <a:cs typeface="Helvetica" pitchFamily="36" charset="0"/>
              </a:rPr>
              <a:t>Adjacency Matrix</a:t>
            </a:r>
          </a:p>
        </p:txBody>
      </p:sp>
      <p:sp>
        <p:nvSpPr>
          <p:cNvPr id="13" name="Subtitle 2"/>
          <p:cNvSpPr txBox="1">
            <a:spLocks/>
          </p:cNvSpPr>
          <p:nvPr/>
        </p:nvSpPr>
        <p:spPr>
          <a:xfrm flipH="1">
            <a:off x="57454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762000"/>
            <a:ext cx="8077200" cy="112646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 0 and node 4:</a:t>
            </a:r>
          </a:p>
          <a:p>
            <a:pPr>
              <a:lnSpc>
                <a:spcPct val="160000"/>
              </a:lnSpc>
            </a:pPr>
            <a:endParaRPr lang="en-US" sz="1600" b="1" dirty="0">
              <a:latin typeface="Helvetica"/>
              <a:cs typeface="Helvetica"/>
            </a:endParaRPr>
          </a:p>
          <a:p>
            <a:pPr>
              <a:buFontTx/>
              <a:buAutoNum type="arabicPeriod"/>
            </a:pPr>
            <a:r>
              <a:rPr lang="en-US" sz="1600" dirty="0">
                <a:latin typeface="Helvetica"/>
                <a:cs typeface="Helvetica"/>
              </a:rPr>
              <a:t>Start at 0.</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FINDING DISTANCES: BREADTH FIRST SEARCH</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grpSp>
        <p:nvGrpSpPr>
          <p:cNvPr id="2" name="Group 22"/>
          <p:cNvGrpSpPr/>
          <p:nvPr/>
        </p:nvGrpSpPr>
        <p:grpSpPr>
          <a:xfrm>
            <a:off x="1088480" y="2384694"/>
            <a:ext cx="7979320" cy="3246038"/>
            <a:chOff x="1088480" y="2384694"/>
            <a:chExt cx="7979320" cy="3246038"/>
          </a:xfrm>
          <a:effectLst>
            <a:outerShdw blurRad="50800" dist="38100" dir="2700000" algn="tl" rotWithShape="0">
              <a:srgbClr val="000000">
                <a:alpha val="43000"/>
              </a:srgbClr>
            </a:outerShdw>
          </a:effectLst>
        </p:grpSpPr>
        <p:sp>
          <p:nvSpPr>
            <p:cNvPr id="2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5" name="Oval 24"/>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27" name="Oval 26"/>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29" name="Oval 28"/>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31" name="Oval 30"/>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33" name="Straight Connector 32"/>
            <p:cNvCxnSpPr>
              <a:stCxn id="30" idx="3"/>
              <a:endCxn id="26"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5" idx="6"/>
              <a:endCxn id="27"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5" idx="4"/>
              <a:endCxn id="32"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8" name="Oval 37"/>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0" name="Oval 39"/>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2" name="Oval 41"/>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4" name="Oval 43"/>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46" name="Straight Connector 45"/>
            <p:cNvCxnSpPr>
              <a:endCxn id="30"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1" idx="3"/>
              <a:endCxn id="43"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1" idx="5"/>
              <a:endCxn id="40"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8" idx="2"/>
              <a:endCxn id="28"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6"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3" name="Oval 52"/>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5" name="Oval 54"/>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7" name="Oval 56"/>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9" name="Oval 58"/>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1" name="Oval 60"/>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3" name="Oval 62"/>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5" name="Oval 64"/>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cxnSp>
          <p:nvCxnSpPr>
            <p:cNvPr id="67" name="Straight Connector 66"/>
            <p:cNvCxnSpPr>
              <a:stCxn id="59" idx="5"/>
              <a:endCxn id="44"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44" idx="3"/>
              <a:endCxn id="63"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1" idx="6"/>
              <a:endCxn id="44"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6" idx="6"/>
              <a:endCxn id="53"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6" idx="6"/>
              <a:endCxn id="51"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38" idx="6"/>
              <a:endCxn id="55"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38" idx="4"/>
              <a:endCxn id="58"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42" idx="4"/>
              <a:endCxn id="66"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Oval 74"/>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77" name="Oval 76"/>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79" name="Oval 78"/>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1" name="Oval 80"/>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3" name="Oval 82"/>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5" name="Oval 84"/>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7" name="Oval 86"/>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9" name="Oval 88"/>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cxnSp>
          <p:nvCxnSpPr>
            <p:cNvPr id="91" name="Straight Connector 90"/>
            <p:cNvCxnSpPr>
              <a:stCxn id="63" idx="3"/>
              <a:endCxn id="77"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63" idx="5"/>
              <a:endCxn id="75"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79" idx="6"/>
              <a:endCxn id="63"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81" idx="6"/>
              <a:endCxn id="62"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55" idx="6"/>
              <a:endCxn id="84"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55" idx="4"/>
              <a:endCxn id="86"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7" idx="2"/>
              <a:endCxn id="53"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9" idx="2"/>
              <a:endCxn id="51"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9" name="Rectangle 98"/>
          <p:cNvSpPr/>
          <p:nvPr/>
        </p:nvSpPr>
        <p:spPr>
          <a:xfrm>
            <a:off x="901700" y="21346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1" name="Oval 100"/>
          <p:cNvSpPr/>
          <p:nvPr/>
        </p:nvSpPr>
        <p:spPr>
          <a:xfrm>
            <a:off x="10323145" y="-22582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2"/>
          <p:cNvSpPr>
            <a:spLocks/>
          </p:cNvSpPr>
          <p:nvPr/>
        </p:nvSpPr>
        <p:spPr bwMode="auto">
          <a:xfrm>
            <a:off x="10094623" y="24976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03" name="Oval 102"/>
          <p:cNvSpPr/>
          <p:nvPr/>
        </p:nvSpPr>
        <p:spPr>
          <a:xfrm>
            <a:off x="10896035" y="1246862"/>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2"/>
          <p:cNvSpPr>
            <a:spLocks/>
          </p:cNvSpPr>
          <p:nvPr/>
        </p:nvSpPr>
        <p:spPr bwMode="auto">
          <a:xfrm>
            <a:off x="10888739" y="12581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05" name="Oval 104"/>
          <p:cNvSpPr/>
          <p:nvPr/>
        </p:nvSpPr>
        <p:spPr>
          <a:xfrm>
            <a:off x="9482102" y="1246862"/>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2"/>
          <p:cNvSpPr>
            <a:spLocks/>
          </p:cNvSpPr>
          <p:nvPr/>
        </p:nvSpPr>
        <p:spPr bwMode="auto">
          <a:xfrm>
            <a:off x="9474806" y="12581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07" name="Oval 106"/>
          <p:cNvSpPr/>
          <p:nvPr/>
        </p:nvSpPr>
        <p:spPr>
          <a:xfrm>
            <a:off x="10217531" y="1908862"/>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2"/>
          <p:cNvSpPr>
            <a:spLocks/>
          </p:cNvSpPr>
          <p:nvPr/>
        </p:nvSpPr>
        <p:spPr bwMode="auto">
          <a:xfrm>
            <a:off x="10210235" y="19201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09" name="Straight Connector 108"/>
          <p:cNvCxnSpPr>
            <a:stCxn id="106" idx="3"/>
            <a:endCxn id="102" idx="1"/>
          </p:cNvCxnSpPr>
          <p:nvPr/>
        </p:nvCxnSpPr>
        <p:spPr>
          <a:xfrm>
            <a:off x="9720622" y="1350505"/>
            <a:ext cx="374001" cy="12394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01" idx="6"/>
            <a:endCxn id="103" idx="2"/>
          </p:cNvCxnSpPr>
          <p:nvPr/>
        </p:nvCxnSpPr>
        <p:spPr>
          <a:xfrm>
            <a:off x="10548965" y="-112910"/>
            <a:ext cx="347070" cy="14726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rot="16200000" flipH="1">
            <a:off x="10237305" y="3135301"/>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4" name="Oval 113"/>
          <p:cNvSpPr/>
          <p:nvPr/>
        </p:nvSpPr>
        <p:spPr>
          <a:xfrm>
            <a:off x="4181080" y="29705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2"/>
          <p:cNvSpPr>
            <a:spLocks/>
          </p:cNvSpPr>
          <p:nvPr/>
        </p:nvSpPr>
        <p:spPr bwMode="auto">
          <a:xfrm>
            <a:off x="4173784" y="29818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p:nvPr/>
        </p:nvGrpSpPr>
        <p:grpSpPr>
          <a:xfrm>
            <a:off x="1088480" y="2384694"/>
            <a:ext cx="7979320" cy="3246038"/>
            <a:chOff x="1088480" y="2384694"/>
            <a:chExt cx="7979320" cy="3246038"/>
          </a:xfrm>
          <a:effectLst>
            <a:outerShdw blurRad="50800" dist="38100" dir="2700000" algn="tl" rotWithShape="0">
              <a:srgbClr val="000000">
                <a:alpha val="43000"/>
              </a:srgbClr>
            </a:outerShdw>
          </a:effectLst>
        </p:grpSpPr>
        <p:sp>
          <p:nvSpPr>
            <p:cNvPr id="21"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3" name="Oval 22"/>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26" name="Oval 25"/>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28" name="Oval 27"/>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30" name="Oval 29"/>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32" name="Straight Connector 31"/>
            <p:cNvCxnSpPr>
              <a:stCxn id="29" idx="3"/>
              <a:endCxn id="24"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3" idx="6"/>
              <a:endCxn id="26"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3" idx="4"/>
              <a:endCxn id="31"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7" name="Oval 36"/>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9" name="Oval 38"/>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1" name="Oval 40"/>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3" name="Oval 42"/>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45" name="Straight Connector 44"/>
            <p:cNvCxnSpPr>
              <a:endCxn id="29"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0" idx="3"/>
              <a:endCxn id="42"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0" idx="5"/>
              <a:endCxn id="39"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7" idx="2"/>
              <a:endCxn id="27"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5"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2" name="Oval 51"/>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4" name="Oval 53"/>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6" name="Oval 55"/>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8" name="Oval 57"/>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0" name="Oval 59"/>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2" name="Oval 61"/>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4" name="Oval 63"/>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cxnSp>
          <p:nvCxnSpPr>
            <p:cNvPr id="66" name="Straight Connector 65"/>
            <p:cNvCxnSpPr>
              <a:stCxn id="58" idx="5"/>
              <a:endCxn id="43"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43" idx="3"/>
              <a:endCxn id="62"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60" idx="6"/>
              <a:endCxn id="43"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35" idx="6"/>
              <a:endCxn id="52"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5" idx="6"/>
              <a:endCxn id="50"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7" idx="6"/>
              <a:endCxn id="54"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37" idx="4"/>
              <a:endCxn id="57"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41" idx="4"/>
              <a:endCxn id="65"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76" name="Oval 75"/>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78" name="Oval 77"/>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0" name="Oval 79"/>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2" name="Oval 81"/>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4" name="Oval 83"/>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6" name="Oval 85"/>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8" name="Oval 87"/>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cxnSp>
          <p:nvCxnSpPr>
            <p:cNvPr id="90" name="Straight Connector 89"/>
            <p:cNvCxnSpPr>
              <a:stCxn id="62" idx="3"/>
              <a:endCxn id="76"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62" idx="5"/>
              <a:endCxn id="74"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78" idx="6"/>
              <a:endCxn id="62"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0" idx="6"/>
              <a:endCxn id="61"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54" idx="6"/>
              <a:endCxn id="83"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54" idx="4"/>
              <a:endCxn id="85"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6" idx="2"/>
              <a:endCxn id="52"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8" idx="2"/>
              <a:endCxn id="50"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8" name="Rectangle 97"/>
          <p:cNvSpPr/>
          <p:nvPr/>
        </p:nvSpPr>
        <p:spPr>
          <a:xfrm>
            <a:off x="901700" y="21346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99" name="Text Box 3"/>
          <p:cNvSpPr txBox="1">
            <a:spLocks noChangeArrowheads="1"/>
          </p:cNvSpPr>
          <p:nvPr/>
        </p:nvSpPr>
        <p:spPr bwMode="auto">
          <a:xfrm>
            <a:off x="152400" y="762000"/>
            <a:ext cx="8077200" cy="978730"/>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 0 and node 4:</a:t>
            </a:r>
          </a:p>
          <a:p>
            <a:pPr>
              <a:buFontTx/>
              <a:buAutoNum type="arabicPeriod"/>
            </a:pPr>
            <a:r>
              <a:rPr lang="en-US" sz="1600" dirty="0">
                <a:latin typeface="Helvetica"/>
                <a:cs typeface="Helvetica"/>
              </a:rPr>
              <a:t>Start at 0.</a:t>
            </a:r>
          </a:p>
          <a:p>
            <a:pPr>
              <a:buFontTx/>
              <a:buAutoNum type="arabicPeriod"/>
            </a:pPr>
            <a:r>
              <a:rPr lang="en-US" sz="1600" dirty="0">
                <a:latin typeface="Helvetica"/>
                <a:cs typeface="Helvetica"/>
              </a:rPr>
              <a:t>Find the nodes adjacent to 1. Mark them as at distance 1. Put them in a queue.</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FINDING DISTANCES: BREADTH FIRST SEARCH</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
        <p:nvSpPr>
          <p:cNvPr id="13" name="Oval 12"/>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5" name="Oval 14"/>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7" name="Oval 16"/>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9" name="Straight Connector 18"/>
          <p:cNvCxnSpPr>
            <a:stCxn id="16" idx="3"/>
            <a:endCxn id="12"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6"/>
            <a:endCxn id="13"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1" idx="4"/>
            <a:endCxn id="18"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1088480" y="2371994"/>
            <a:ext cx="7979320" cy="3246038"/>
            <a:chOff x="1088480" y="2384694"/>
            <a:chExt cx="7979320" cy="3246038"/>
          </a:xfrm>
          <a:effectLst>
            <a:outerShdw blurRad="50800" dist="38100" dir="2700000" algn="tl" rotWithShape="0">
              <a:srgbClr val="000000">
                <a:alpha val="43000"/>
              </a:srgbClr>
            </a:outerShdw>
          </a:effectLst>
        </p:grpSpPr>
        <p:sp>
          <p:nvSpPr>
            <p:cNvPr id="36"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37" name="Oval 36"/>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40" name="Oval 39"/>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43" name="Oval 42"/>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46" name="Oval 45"/>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48" name="Straight Connector 47"/>
            <p:cNvCxnSpPr>
              <a:stCxn id="45" idx="3"/>
              <a:endCxn id="39"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7" idx="6"/>
              <a:endCxn id="40"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7" idx="4"/>
              <a:endCxn id="47"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53" name="Oval 52"/>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55" name="Oval 54"/>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57" name="Oval 56"/>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59" name="Oval 58"/>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61" name="Straight Connector 60"/>
            <p:cNvCxnSpPr>
              <a:endCxn id="45"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6" idx="3"/>
              <a:endCxn id="58"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46" idx="5"/>
              <a:endCxn id="55"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53" idx="2"/>
              <a:endCxn id="42"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51"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8" name="Oval 67"/>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0" name="Oval 69"/>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2" name="Oval 71"/>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4" name="Oval 73"/>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6" name="Oval 75"/>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8" name="Oval 77"/>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80" name="Oval 79"/>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cxnSp>
          <p:nvCxnSpPr>
            <p:cNvPr id="82" name="Straight Connector 81"/>
            <p:cNvCxnSpPr>
              <a:stCxn id="74" idx="5"/>
              <a:endCxn id="59"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59" idx="3"/>
              <a:endCxn id="78"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76" idx="6"/>
              <a:endCxn id="59"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1" idx="6"/>
              <a:endCxn id="68"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1" idx="6"/>
              <a:endCxn id="66"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3" idx="6"/>
              <a:endCxn id="70"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53" idx="4"/>
              <a:endCxn id="73"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57" idx="4"/>
              <a:endCxn id="81"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2" name="Oval 91"/>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4" name="Oval 93"/>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6" name="Oval 95"/>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8" name="Oval 97"/>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100" name="Oval 99"/>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102" name="Oval 101"/>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104" name="Oval 103"/>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cxnSp>
          <p:nvCxnSpPr>
            <p:cNvPr id="106" name="Straight Connector 105"/>
            <p:cNvCxnSpPr>
              <a:stCxn id="78" idx="3"/>
              <a:endCxn id="92"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78" idx="5"/>
              <a:endCxn id="90"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94" idx="6"/>
              <a:endCxn id="78"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96" idx="6"/>
              <a:endCxn id="77"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70" idx="6"/>
              <a:endCxn id="99"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70" idx="4"/>
              <a:endCxn id="101"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2" idx="2"/>
              <a:endCxn id="68"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04" idx="2"/>
              <a:endCxn id="66"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4" name="Rectangle 113"/>
          <p:cNvSpPr/>
          <p:nvPr/>
        </p:nvSpPr>
        <p:spPr>
          <a:xfrm>
            <a:off x="901700" y="21219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99" name="Text Box 3"/>
          <p:cNvSpPr txBox="1">
            <a:spLocks noChangeArrowheads="1"/>
          </p:cNvSpPr>
          <p:nvPr/>
        </p:nvSpPr>
        <p:spPr bwMode="auto">
          <a:xfrm>
            <a:off x="152400" y="584200"/>
            <a:ext cx="8077200" cy="147117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 0 and node 4:</a:t>
            </a:r>
          </a:p>
          <a:p>
            <a:pPr>
              <a:buFontTx/>
              <a:buAutoNum type="arabicPeriod"/>
            </a:pPr>
            <a:r>
              <a:rPr lang="en-US" sz="1600" dirty="0">
                <a:latin typeface="Helvetica"/>
                <a:cs typeface="Helvetica"/>
              </a:rPr>
              <a:t>Start at 0.</a:t>
            </a:r>
          </a:p>
          <a:p>
            <a:pPr>
              <a:buFontTx/>
              <a:buAutoNum type="arabicPeriod"/>
            </a:pPr>
            <a:r>
              <a:rPr lang="en-US" sz="1600" dirty="0">
                <a:latin typeface="Helvetica"/>
                <a:cs typeface="Helvetica"/>
              </a:rPr>
              <a:t>Find the nodes adjacent to 0. Mark them as at distance 1. Put them in a queue.</a:t>
            </a:r>
          </a:p>
          <a:p>
            <a:pPr>
              <a:buFontTx/>
              <a:buAutoNum type="arabicPeriod"/>
            </a:pPr>
            <a:r>
              <a:rPr lang="en-US" sz="1600" dirty="0">
                <a:latin typeface="Helvetica"/>
                <a:cs typeface="Helvetica"/>
              </a:rPr>
              <a:t>Take the first node out of the queue. Find the unmarked nodes adjacent to it in the graph. Mark them with the label of 2. Put them in the queue.</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FINDING DISTANCES: BREADTH FIRST SEARCH</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
        <p:nvSpPr>
          <p:cNvPr id="13" name="Oval 12"/>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5" name="Oval 14"/>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7" name="Oval 16"/>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9" name="Straight Connector 18"/>
          <p:cNvCxnSpPr>
            <a:stCxn id="16" idx="3"/>
            <a:endCxn id="12"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1" idx="4"/>
            <a:endCxn id="18"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4" name="Oval 23"/>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6" name="Oval 25"/>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8" name="Oval 27"/>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0" name="Oval 29"/>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32" name="Straight Connector 31"/>
          <p:cNvCxnSpPr>
            <a:endCxn id="16"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7" idx="3"/>
            <a:endCxn id="29"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7" idx="5"/>
            <a:endCxn id="26"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4" idx="2"/>
            <a:endCxn id="14"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2"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3"/>
          <p:cNvSpPr txBox="1">
            <a:spLocks noChangeArrowheads="1"/>
          </p:cNvSpPr>
          <p:nvPr/>
        </p:nvSpPr>
        <p:spPr bwMode="auto">
          <a:xfrm>
            <a:off x="6477000" y="53872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17" name="Rectangle 2"/>
          <p:cNvSpPr>
            <a:spLocks/>
          </p:cNvSpPr>
          <p:nvPr/>
        </p:nvSpPr>
        <p:spPr bwMode="auto">
          <a:xfrm>
            <a:off x="4186484" y="2967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endParaRPr lang="en-US" sz="1200" b="1" dirty="0">
              <a:latin typeface="Helvetica"/>
              <a:ea typeface="Trebuchet MS" pitchFamily="-112" charset="0"/>
              <a:cs typeface="Helvetica"/>
              <a:sym typeface="Trebuchet MS" pitchFamily="-112" charset="0"/>
            </a:endParaRPr>
          </a:p>
        </p:txBody>
      </p:sp>
      <p:sp>
        <p:nvSpPr>
          <p:cNvPr id="121" name="Rectangle 2"/>
          <p:cNvSpPr>
            <a:spLocks/>
          </p:cNvSpPr>
          <p:nvPr/>
        </p:nvSpPr>
        <p:spPr bwMode="auto">
          <a:xfrm>
            <a:off x="3458351" y="2967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23" name="Rectangle 2"/>
          <p:cNvSpPr>
            <a:spLocks/>
          </p:cNvSpPr>
          <p:nvPr/>
        </p:nvSpPr>
        <p:spPr bwMode="auto">
          <a:xfrm>
            <a:off x="4193780" y="3629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24" name="Straight Connector 123"/>
          <p:cNvCxnSpPr>
            <a:stCxn id="121" idx="3"/>
            <a:endCxn id="117" idx="1"/>
          </p:cNvCxnSpPr>
          <p:nvPr/>
        </p:nvCxnSpPr>
        <p:spPr>
          <a:xfrm>
            <a:off x="3704167" y="30599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419600" y="30691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endCxn id="123" idx="0"/>
          </p:cNvCxnSpPr>
          <p:nvPr/>
        </p:nvCxnSpPr>
        <p:spPr>
          <a:xfrm rot="16200000" flipH="1">
            <a:off x="4087944" y="34008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901700" y="21219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99" name="Text Box 3"/>
          <p:cNvSpPr txBox="1">
            <a:spLocks noChangeArrowheads="1"/>
          </p:cNvSpPr>
          <p:nvPr/>
        </p:nvSpPr>
        <p:spPr bwMode="auto">
          <a:xfrm>
            <a:off x="152400" y="762000"/>
            <a:ext cx="8077200" cy="147117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 0 and node 4:</a:t>
            </a:r>
          </a:p>
          <a:p>
            <a:pPr>
              <a:buFontTx/>
              <a:buAutoNum type="arabicPeriod"/>
            </a:pPr>
            <a:endParaRPr lang="en-US" sz="1600" dirty="0">
              <a:latin typeface="Helvetica"/>
              <a:cs typeface="Helvetica"/>
            </a:endParaRPr>
          </a:p>
          <a:p>
            <a:pPr>
              <a:buFontTx/>
              <a:buAutoNum type="arabicPeriod"/>
            </a:pPr>
            <a:r>
              <a:rPr lang="en-US" sz="1600" dirty="0">
                <a:latin typeface="Helvetica"/>
                <a:cs typeface="Helvetica"/>
              </a:rPr>
              <a:t>Repeat until you find node 4  or there are no more nodes in the queue.</a:t>
            </a:r>
          </a:p>
          <a:p>
            <a:pPr>
              <a:buFontTx/>
              <a:buAutoNum type="arabicPeriod"/>
            </a:pPr>
            <a:r>
              <a:rPr lang="en-US" sz="1600" dirty="0">
                <a:latin typeface="Helvetica"/>
                <a:cs typeface="Helvetica"/>
              </a:rPr>
              <a:t>The distance between 0 and 4 is the label of 4 or, if 4 does not have a label, infinity.</a:t>
            </a:r>
          </a:p>
          <a:p>
            <a:endParaRPr lang="en-US" sz="1600" dirty="0">
              <a:latin typeface="Helvetica"/>
              <a:cs typeface="Helvetica"/>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FINDING DISTANCES: BREADTH FIRST SEARCH</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grpSp>
        <p:nvGrpSpPr>
          <p:cNvPr id="2" name="Group 78"/>
          <p:cNvGrpSpPr/>
          <p:nvPr/>
        </p:nvGrpSpPr>
        <p:grpSpPr>
          <a:xfrm>
            <a:off x="1088480" y="2384694"/>
            <a:ext cx="7979320" cy="3246038"/>
            <a:chOff x="1088480" y="2384694"/>
            <a:chExt cx="7979320" cy="3246038"/>
          </a:xfrm>
          <a:effectLst>
            <a:outerShdw blurRad="50800" dist="38100" dir="2700000" algn="tl" rotWithShape="0">
              <a:srgbClr val="000000">
                <a:alpha val="43000"/>
              </a:srgbClr>
            </a:outerShdw>
          </a:effectLst>
        </p:grpSpPr>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1" name="Oval 10"/>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
          <p:nvSpPr>
            <p:cNvPr id="13" name="Oval 12"/>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5" name="Oval 14"/>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7" name="Oval 16"/>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9" name="Straight Connector 18"/>
            <p:cNvCxnSpPr>
              <a:stCxn id="16" idx="3"/>
              <a:endCxn id="12"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1" idx="4"/>
              <a:endCxn id="18"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4" name="Oval 23"/>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6" name="Oval 25"/>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8" name="Oval 27"/>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0" name="Oval 29"/>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32" name="Straight Connector 31"/>
            <p:cNvCxnSpPr>
              <a:endCxn id="16"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7" idx="3"/>
              <a:endCxn id="29"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7" idx="5"/>
              <a:endCxn id="26"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4" idx="2"/>
              <a:endCxn id="14"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2"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39" name="Oval 38"/>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1" name="Oval 40"/>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3" name="Oval 42"/>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5" name="Oval 44"/>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7" name="Oval 46"/>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9" name="Oval 48"/>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1" name="Oval 50"/>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cxnSp>
          <p:nvCxnSpPr>
            <p:cNvPr id="53" name="Straight Connector 52"/>
            <p:cNvCxnSpPr>
              <a:stCxn id="45" idx="5"/>
              <a:endCxn id="30"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0" idx="3"/>
              <a:endCxn id="49"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7" idx="6"/>
              <a:endCxn id="30"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2" idx="6"/>
              <a:endCxn id="39"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22" idx="6"/>
              <a:endCxn id="37"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24" idx="6"/>
              <a:endCxn id="41"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24" idx="4"/>
              <a:endCxn id="44"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28" idx="4"/>
              <a:endCxn id="52"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9" name="Oval 88"/>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1" name="Oval 90"/>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3" name="Oval 92"/>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5" name="Oval 94"/>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7" name="Oval 96"/>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9" name="Oval 98"/>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101" name="Oval 100"/>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cxnSp>
          <p:nvCxnSpPr>
            <p:cNvPr id="103" name="Straight Connector 102"/>
            <p:cNvCxnSpPr>
              <a:stCxn id="49" idx="3"/>
              <a:endCxn id="89"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49" idx="5"/>
              <a:endCxn id="87"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91" idx="6"/>
              <a:endCxn id="49"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93" idx="6"/>
              <a:endCxn id="48"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41" idx="6"/>
              <a:endCxn id="96"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41" idx="4"/>
              <a:endCxn id="98"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99" idx="2"/>
              <a:endCxn id="39"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1" idx="2"/>
              <a:endCxn id="37"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3"/>
          <p:cNvSpPr txBox="1">
            <a:spLocks noChangeArrowheads="1"/>
          </p:cNvSpPr>
          <p:nvPr/>
        </p:nvSpPr>
        <p:spPr bwMode="auto">
          <a:xfrm>
            <a:off x="457200" y="991563"/>
            <a:ext cx="8153400" cy="3976473"/>
          </a:xfrm>
          <a:prstGeom prst="rect">
            <a:avLst/>
          </a:prstGeom>
          <a:noFill/>
          <a:ln w="9525">
            <a:noFill/>
            <a:miter lim="800000"/>
            <a:headEnd/>
            <a:tailEnd/>
          </a:ln>
        </p:spPr>
        <p:txBody>
          <a:bodyPr>
            <a:prstTxWarp prst="textNoShape">
              <a:avLst/>
            </a:prstTxWarp>
            <a:spAutoFit/>
          </a:bodyPr>
          <a:lstStyle/>
          <a:p>
            <a:pPr>
              <a:lnSpc>
                <a:spcPct val="160000"/>
              </a:lnSpc>
            </a:pPr>
            <a:r>
              <a:rPr lang="en-US" i="1" dirty="0"/>
              <a:t>Diameter</a:t>
            </a:r>
            <a:r>
              <a:rPr lang="en-US" dirty="0"/>
              <a:t>: </a:t>
            </a:r>
            <a:r>
              <a:rPr lang="en-US" b="1" i="1" dirty="0" err="1"/>
              <a:t>d</a:t>
            </a:r>
            <a:r>
              <a:rPr lang="en-US" b="1" i="1" baseline="-25000" dirty="0" err="1"/>
              <a:t>max</a:t>
            </a:r>
            <a:r>
              <a:rPr lang="en-US" baseline="-25000" dirty="0"/>
              <a:t>   </a:t>
            </a:r>
            <a:r>
              <a:rPr lang="en-US" dirty="0"/>
              <a:t>the maximum distance between any pair of nodes in the graph. </a:t>
            </a:r>
          </a:p>
          <a:p>
            <a:pPr>
              <a:lnSpc>
                <a:spcPct val="160000"/>
              </a:lnSpc>
            </a:pPr>
            <a:endParaRPr lang="en-US" dirty="0"/>
          </a:p>
          <a:p>
            <a:pPr>
              <a:lnSpc>
                <a:spcPct val="160000"/>
              </a:lnSpc>
            </a:pPr>
            <a:r>
              <a:rPr lang="en-US" i="1" dirty="0"/>
              <a:t>Average path length/distance, &lt;</a:t>
            </a:r>
            <a:r>
              <a:rPr lang="en-US" i="1" dirty="0" err="1"/>
              <a:t>d</a:t>
            </a:r>
            <a:r>
              <a:rPr lang="en-US" i="1" dirty="0"/>
              <a:t>&gt;,  </a:t>
            </a:r>
            <a:r>
              <a:rPr lang="en-US" dirty="0"/>
              <a:t>for a </a:t>
            </a:r>
            <a:r>
              <a:rPr lang="en-US" dirty="0">
                <a:solidFill>
                  <a:schemeClr val="accent2"/>
                </a:solidFill>
              </a:rPr>
              <a:t>connected graph:</a:t>
            </a:r>
          </a:p>
          <a:p>
            <a:pPr>
              <a:lnSpc>
                <a:spcPct val="180000"/>
              </a:lnSpc>
            </a:pPr>
            <a:r>
              <a:rPr lang="en-US" dirty="0">
                <a:solidFill>
                  <a:schemeClr val="accent2"/>
                </a:solidFill>
              </a:rPr>
              <a:t>							</a:t>
            </a:r>
            <a:r>
              <a:rPr lang="en-US" dirty="0"/>
              <a:t>where </a:t>
            </a:r>
            <a:r>
              <a:rPr lang="en-US" i="1" dirty="0" err="1"/>
              <a:t>d</a:t>
            </a:r>
            <a:r>
              <a:rPr lang="en-US" i="1" baseline="-25000" dirty="0" err="1"/>
              <a:t>ij</a:t>
            </a:r>
            <a:r>
              <a:rPr lang="en-US" dirty="0"/>
              <a:t> is the distance from node </a:t>
            </a:r>
            <a:r>
              <a:rPr lang="en-US" i="1" dirty="0" err="1"/>
              <a:t>i</a:t>
            </a:r>
            <a:r>
              <a:rPr lang="en-US" dirty="0"/>
              <a:t> to node </a:t>
            </a:r>
            <a:r>
              <a:rPr lang="en-US" dirty="0" err="1"/>
              <a:t>j</a:t>
            </a:r>
            <a:endParaRPr lang="en-US" dirty="0"/>
          </a:p>
          <a:p>
            <a:pPr>
              <a:lnSpc>
                <a:spcPct val="180000"/>
              </a:lnSpc>
            </a:pPr>
            <a:r>
              <a:rPr lang="en-US" dirty="0"/>
              <a:t>                                     </a:t>
            </a:r>
          </a:p>
          <a:p>
            <a:pPr>
              <a:lnSpc>
                <a:spcPct val="180000"/>
              </a:lnSpc>
            </a:pPr>
            <a:r>
              <a:rPr lang="en-US" dirty="0"/>
              <a:t>In an </a:t>
            </a:r>
            <a:r>
              <a:rPr lang="en-US" i="1" dirty="0"/>
              <a:t>undirected graph </a:t>
            </a:r>
            <a:r>
              <a:rPr lang="en-US" i="1" dirty="0" err="1"/>
              <a:t>d</a:t>
            </a:r>
            <a:r>
              <a:rPr lang="en-US" i="1" baseline="-25000" dirty="0" err="1"/>
              <a:t>ij</a:t>
            </a:r>
            <a:r>
              <a:rPr lang="en-US" dirty="0"/>
              <a:t> =</a:t>
            </a:r>
            <a:r>
              <a:rPr lang="en-US" i="1" dirty="0" err="1"/>
              <a:t>d</a:t>
            </a:r>
            <a:r>
              <a:rPr lang="en-US" i="1" baseline="-25000" dirty="0" err="1"/>
              <a:t>ji</a:t>
            </a:r>
            <a:r>
              <a:rPr lang="en-US" i="1" baseline="-25000" dirty="0"/>
              <a:t> </a:t>
            </a:r>
            <a:r>
              <a:rPr lang="en-US" i="1" dirty="0"/>
              <a:t>, so</a:t>
            </a:r>
            <a:r>
              <a:rPr lang="en-US" i="1" baseline="-25000" dirty="0"/>
              <a:t> </a:t>
            </a:r>
            <a:r>
              <a:rPr lang="en-US" dirty="0"/>
              <a:t>we only need to count them once:</a:t>
            </a:r>
            <a:endParaRPr lang="en-US" baseline="-25000" dirty="0"/>
          </a:p>
          <a:p>
            <a:pPr>
              <a:buFontTx/>
              <a:buChar char="•"/>
            </a:pPr>
            <a:endParaRPr lang="en-US" sz="2400" dirty="0">
              <a:latin typeface="Times New Roman" pitchFamily="-110" charset="0"/>
            </a:endParaRPr>
          </a:p>
        </p:txBody>
      </p:sp>
      <p:graphicFrame>
        <p:nvGraphicFramePr>
          <p:cNvPr id="5123" name="Object 4"/>
          <p:cNvGraphicFramePr>
            <a:graphicFrameLocks noChangeAspect="1"/>
          </p:cNvGraphicFramePr>
          <p:nvPr/>
        </p:nvGraphicFramePr>
        <p:xfrm>
          <a:off x="1093787" y="2794000"/>
          <a:ext cx="2008188" cy="762000"/>
        </p:xfrm>
        <a:graphic>
          <a:graphicData uri="http://schemas.openxmlformats.org/presentationml/2006/ole">
            <mc:AlternateContent xmlns:mc="http://schemas.openxmlformats.org/markup-compatibility/2006">
              <mc:Choice xmlns:v="urn:schemas-microsoft-com:vml" Requires="v">
                <p:oleObj name="Equation" r:id="rId2" imgW="1092200" imgH="419100" progId="Equation.3">
                  <p:embed/>
                </p:oleObj>
              </mc:Choice>
              <mc:Fallback>
                <p:oleObj name="Equation" r:id="rId2" imgW="1092200" imgH="419100" progId="Equation.3">
                  <p:embed/>
                  <p:pic>
                    <p:nvPicPr>
                      <p:cNvPr id="0" name="Picture 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7" y="2794000"/>
                        <a:ext cx="2008188"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8"/>
          <p:cNvGraphicFramePr>
            <a:graphicFrameLocks noGrp="1" noChangeAspect="1"/>
          </p:cNvGraphicFramePr>
          <p:nvPr>
            <p:ph sz="half" idx="2"/>
          </p:nvPr>
        </p:nvGraphicFramePr>
        <p:xfrm>
          <a:off x="806450" y="4364038"/>
          <a:ext cx="1662113" cy="685800"/>
        </p:xfrm>
        <a:graphic>
          <a:graphicData uri="http://schemas.openxmlformats.org/presentationml/2006/ole">
            <mc:AlternateContent xmlns:mc="http://schemas.openxmlformats.org/markup-compatibility/2006">
              <mc:Choice xmlns:v="urn:schemas-microsoft-com:vml" Requires="v">
                <p:oleObj name="Equation" r:id="rId4" imgW="1016000" imgH="419100" progId="Equation.3">
                  <p:embed/>
                </p:oleObj>
              </mc:Choice>
              <mc:Fallback>
                <p:oleObj name="Equation" r:id="rId4" imgW="1016000" imgH="419100" progId="Equation.3">
                  <p:embed/>
                  <p:pic>
                    <p:nvPicPr>
                      <p:cNvPr id="0" name="Picture 9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50" y="4364038"/>
                        <a:ext cx="166211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DIAMETER AND AVERAGE DISTANCE</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4264152" y="5297058"/>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PATHOLOGY: summary</a:t>
            </a:r>
            <a:endParaRPr lang="en-US" sz="2000" b="1" i="1" dirty="0">
              <a:solidFill>
                <a:schemeClr val="bg1">
                  <a:lumMod val="95000"/>
                </a:schemeClr>
              </a:solidFill>
              <a:latin typeface="Trajan Pro"/>
              <a:ea typeface="Helvetica" pitchFamily="36" charset="0"/>
              <a:cs typeface="Trajan Pro"/>
            </a:endParaRPr>
          </a:p>
        </p:txBody>
      </p:sp>
      <p:grpSp>
        <p:nvGrpSpPr>
          <p:cNvPr id="3" name="Group 95"/>
          <p:cNvGrpSpPr/>
          <p:nvPr/>
        </p:nvGrpSpPr>
        <p:grpSpPr>
          <a:xfrm>
            <a:off x="2624835" y="1456075"/>
            <a:ext cx="2670048" cy="2673804"/>
            <a:chOff x="73152" y="2743200"/>
            <a:chExt cx="2670048" cy="2673804"/>
          </a:xfrm>
        </p:grpSpPr>
        <p:grpSp>
          <p:nvGrpSpPr>
            <p:cNvPr id="4" name="Group 384"/>
            <p:cNvGrpSpPr/>
            <p:nvPr/>
          </p:nvGrpSpPr>
          <p:grpSpPr>
            <a:xfrm>
              <a:off x="73152" y="2743200"/>
              <a:ext cx="2670048" cy="2673804"/>
              <a:chOff x="73152" y="69396"/>
              <a:chExt cx="2670048" cy="2673804"/>
            </a:xfrm>
          </p:grpSpPr>
          <p:cxnSp>
            <p:nvCxnSpPr>
              <p:cNvPr id="104" name="Straight Connector 103"/>
              <p:cNvCxnSpPr>
                <a:stCxn id="107" idx="2"/>
                <a:endCxn id="106"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106" idx="4"/>
                <a:endCxn id="109"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06" name="Oval 105"/>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107" name="Oval 106"/>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08" name="Oval 107"/>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09" name="Oval 108"/>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110" name="Straight Connector 109"/>
              <p:cNvCxnSpPr>
                <a:stCxn id="109" idx="6"/>
                <a:endCxn id="108"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08" idx="0"/>
                <a:endCxn id="107"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12" name="Oval 111"/>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13" name="Straight Connector 112"/>
              <p:cNvCxnSpPr>
                <a:stCxn id="112" idx="5"/>
                <a:endCxn id="106"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8" name="Freeform 97"/>
            <p:cNvSpPr/>
            <p:nvPr/>
          </p:nvSpPr>
          <p:spPr>
            <a:xfrm>
              <a:off x="495595" y="2748168"/>
              <a:ext cx="2162036" cy="236651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0"/>
                <a:gd name="connsiteX1" fmla="*/ 861097 w 2298325"/>
                <a:gd name="connsiteY1" fmla="*/ 669066 h 2304560"/>
                <a:gd name="connsiteX2" fmla="*/ 2285935 w 2298325"/>
                <a:gd name="connsiteY2" fmla="*/ 792967 h 2304560"/>
                <a:gd name="connsiteX3" fmla="*/ 2298325 w 2298325"/>
                <a:gd name="connsiteY3" fmla="*/ 2304560 h 2304560"/>
                <a:gd name="connsiteX0" fmla="*/ 0 w 2174426"/>
                <a:gd name="connsiteY0" fmla="*/ 0 h 2385096"/>
                <a:gd name="connsiteX1" fmla="*/ 737198 w 2174426"/>
                <a:gd name="connsiteY1" fmla="*/ 749602 h 2385096"/>
                <a:gd name="connsiteX2" fmla="*/ 2162036 w 2174426"/>
                <a:gd name="connsiteY2" fmla="*/ 873503 h 2385096"/>
                <a:gd name="connsiteX3" fmla="*/ 2174426 w 2174426"/>
                <a:gd name="connsiteY3" fmla="*/ 2385096 h 2385096"/>
                <a:gd name="connsiteX0" fmla="*/ 0 w 2143452"/>
                <a:gd name="connsiteY0" fmla="*/ 0 h 2422266"/>
                <a:gd name="connsiteX1" fmla="*/ 706224 w 2143452"/>
                <a:gd name="connsiteY1" fmla="*/ 786772 h 2422266"/>
                <a:gd name="connsiteX2" fmla="*/ 2131062 w 2143452"/>
                <a:gd name="connsiteY2" fmla="*/ 910673 h 2422266"/>
                <a:gd name="connsiteX3" fmla="*/ 2143452 w 2143452"/>
                <a:gd name="connsiteY3" fmla="*/ 2422266 h 2422266"/>
                <a:gd name="connsiteX0" fmla="*/ 0 w 2155841"/>
                <a:gd name="connsiteY0" fmla="*/ 0 h 2409876"/>
                <a:gd name="connsiteX1" fmla="*/ 718613 w 2155841"/>
                <a:gd name="connsiteY1" fmla="*/ 774382 h 2409876"/>
                <a:gd name="connsiteX2" fmla="*/ 2143451 w 2155841"/>
                <a:gd name="connsiteY2" fmla="*/ 898283 h 2409876"/>
                <a:gd name="connsiteX3" fmla="*/ 2155841 w 2155841"/>
                <a:gd name="connsiteY3" fmla="*/ 2409876 h 2409876"/>
                <a:gd name="connsiteX0" fmla="*/ 0 w 2180621"/>
                <a:gd name="connsiteY0" fmla="*/ 0 h 2391291"/>
                <a:gd name="connsiteX1" fmla="*/ 743393 w 2180621"/>
                <a:gd name="connsiteY1" fmla="*/ 755797 h 2391291"/>
                <a:gd name="connsiteX2" fmla="*/ 2168231 w 2180621"/>
                <a:gd name="connsiteY2" fmla="*/ 879698 h 2391291"/>
                <a:gd name="connsiteX3" fmla="*/ 2180621 w 2180621"/>
                <a:gd name="connsiteY3" fmla="*/ 2391291 h 2391291"/>
                <a:gd name="connsiteX0" fmla="*/ 0 w 2180621"/>
                <a:gd name="connsiteY0" fmla="*/ 0 h 2391291"/>
                <a:gd name="connsiteX1" fmla="*/ 743393 w 2180621"/>
                <a:gd name="connsiteY1" fmla="*/ 755797 h 2391291"/>
                <a:gd name="connsiteX2" fmla="*/ 2155841 w 2180621"/>
                <a:gd name="connsiteY2" fmla="*/ 755797 h 2391291"/>
                <a:gd name="connsiteX3" fmla="*/ 2180621 w 2180621"/>
                <a:gd name="connsiteY3" fmla="*/ 2391291 h 2391291"/>
                <a:gd name="connsiteX0" fmla="*/ 0 w 2180621"/>
                <a:gd name="connsiteY0" fmla="*/ 0 h 2391291"/>
                <a:gd name="connsiteX1" fmla="*/ 743393 w 2180621"/>
                <a:gd name="connsiteY1" fmla="*/ 71243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6199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31017 h 2391291"/>
                <a:gd name="connsiteX2" fmla="*/ 2155841 w 2180621"/>
                <a:gd name="connsiteY2" fmla="*/ 755797 h 2391291"/>
                <a:gd name="connsiteX3" fmla="*/ 2180621 w 2180621"/>
                <a:gd name="connsiteY3" fmla="*/ 2391291 h 2391291"/>
                <a:gd name="connsiteX0" fmla="*/ 0 w 2180621"/>
                <a:gd name="connsiteY0" fmla="*/ 0 h 2391291"/>
                <a:gd name="connsiteX1" fmla="*/ 786758 w 2180621"/>
                <a:gd name="connsiteY1" fmla="*/ 755797 h 2391291"/>
                <a:gd name="connsiteX2" fmla="*/ 2155841 w 2180621"/>
                <a:gd name="connsiteY2" fmla="*/ 755797 h 2391291"/>
                <a:gd name="connsiteX3" fmla="*/ 2180621 w 2180621"/>
                <a:gd name="connsiteY3" fmla="*/ 2391291 h 2391291"/>
                <a:gd name="connsiteX0" fmla="*/ 0 w 2180621"/>
                <a:gd name="connsiteY0" fmla="*/ 0 h 2391291"/>
                <a:gd name="connsiteX1" fmla="*/ 786758 w 2180621"/>
                <a:gd name="connsiteY1" fmla="*/ 755797 h 2391291"/>
                <a:gd name="connsiteX2" fmla="*/ 2162036 w 2180621"/>
                <a:gd name="connsiteY2" fmla="*/ 929258 h 2391291"/>
                <a:gd name="connsiteX3" fmla="*/ 2180621 w 2180621"/>
                <a:gd name="connsiteY3" fmla="*/ 2391291 h 2391291"/>
                <a:gd name="connsiteX0" fmla="*/ 0 w 2180621"/>
                <a:gd name="connsiteY0" fmla="*/ 0 h 2391291"/>
                <a:gd name="connsiteX1" fmla="*/ 935437 w 2180621"/>
                <a:gd name="connsiteY1" fmla="*/ 916868 h 2391291"/>
                <a:gd name="connsiteX2" fmla="*/ 2162036 w 2180621"/>
                <a:gd name="connsiteY2" fmla="*/ 929258 h 2391291"/>
                <a:gd name="connsiteX3" fmla="*/ 2180621 w 2180621"/>
                <a:gd name="connsiteY3" fmla="*/ 2391291 h 2391291"/>
                <a:gd name="connsiteX0" fmla="*/ 0 w 2180621"/>
                <a:gd name="connsiteY0" fmla="*/ 0 h 2391291"/>
                <a:gd name="connsiteX1" fmla="*/ 947827 w 2180621"/>
                <a:gd name="connsiteY1" fmla="*/ 923063 h 2391291"/>
                <a:gd name="connsiteX2" fmla="*/ 2162036 w 2180621"/>
                <a:gd name="connsiteY2" fmla="*/ 929258 h 2391291"/>
                <a:gd name="connsiteX3" fmla="*/ 2180621 w 2180621"/>
                <a:gd name="connsiteY3" fmla="*/ 2391291 h 2391291"/>
                <a:gd name="connsiteX0" fmla="*/ 0 w 2162036"/>
                <a:gd name="connsiteY0" fmla="*/ 0 h 2385096"/>
                <a:gd name="connsiteX1" fmla="*/ 947827 w 2162036"/>
                <a:gd name="connsiteY1" fmla="*/ 923063 h 2385096"/>
                <a:gd name="connsiteX2" fmla="*/ 2162036 w 2162036"/>
                <a:gd name="connsiteY2" fmla="*/ 929258 h 2385096"/>
                <a:gd name="connsiteX3" fmla="*/ 2155841 w 2162036"/>
                <a:gd name="connsiteY3" fmla="*/ 2385096 h 2385096"/>
                <a:gd name="connsiteX0" fmla="*/ 0 w 2180621"/>
                <a:gd name="connsiteY0" fmla="*/ 0 h 2409876"/>
                <a:gd name="connsiteX1" fmla="*/ 947827 w 2180621"/>
                <a:gd name="connsiteY1" fmla="*/ 923063 h 2409876"/>
                <a:gd name="connsiteX2" fmla="*/ 2162036 w 2180621"/>
                <a:gd name="connsiteY2" fmla="*/ 929258 h 2409876"/>
                <a:gd name="connsiteX3" fmla="*/ 2180621 w 2180621"/>
                <a:gd name="connsiteY3" fmla="*/ 2409876 h 2409876"/>
                <a:gd name="connsiteX0" fmla="*/ 0 w 2162036"/>
                <a:gd name="connsiteY0" fmla="*/ 0 h 2366511"/>
                <a:gd name="connsiteX1" fmla="*/ 947827 w 2162036"/>
                <a:gd name="connsiteY1" fmla="*/ 923063 h 2366511"/>
                <a:gd name="connsiteX2" fmla="*/ 2162036 w 2162036"/>
                <a:gd name="connsiteY2" fmla="*/ 929258 h 2366511"/>
                <a:gd name="connsiteX3" fmla="*/ 2162036 w 2162036"/>
                <a:gd name="connsiteY3" fmla="*/ 2366511 h 2366511"/>
              </a:gdLst>
              <a:ahLst/>
              <a:cxnLst>
                <a:cxn ang="0">
                  <a:pos x="connsiteX0" y="connsiteY0"/>
                </a:cxn>
                <a:cxn ang="0">
                  <a:pos x="connsiteX1" y="connsiteY1"/>
                </a:cxn>
                <a:cxn ang="0">
                  <a:pos x="connsiteX2" y="connsiteY2"/>
                </a:cxn>
                <a:cxn ang="0">
                  <a:pos x="connsiteX3" y="connsiteY3"/>
                </a:cxn>
              </a:cxnLst>
              <a:rect l="l" t="t" r="r" b="b"/>
              <a:pathLst>
                <a:path w="2162036" h="2366511">
                  <a:moveTo>
                    <a:pt x="0" y="0"/>
                  </a:moveTo>
                  <a:lnTo>
                    <a:pt x="947827" y="923063"/>
                  </a:lnTo>
                  <a:lnTo>
                    <a:pt x="2162036" y="929258"/>
                  </a:lnTo>
                  <a:lnTo>
                    <a:pt x="2162036" y="2366511"/>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158594" y="3067836"/>
              <a:ext cx="2298325" cy="230456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Lst>
              <a:ahLst/>
              <a:cxnLst>
                <a:cxn ang="0">
                  <a:pos x="connsiteX0" y="connsiteY0"/>
                </a:cxn>
                <a:cxn ang="0">
                  <a:pos x="connsiteX1" y="connsiteY1"/>
                </a:cxn>
                <a:cxn ang="0">
                  <a:pos x="connsiteX2" y="connsiteY2"/>
                </a:cxn>
                <a:cxn ang="0">
                  <a:pos x="connsiteX3" y="connsiteY3"/>
                </a:cxn>
              </a:cxnLst>
              <a:rect l="l" t="t" r="r" b="b"/>
              <a:pathLst>
                <a:path w="2298325" h="2304561">
                  <a:moveTo>
                    <a:pt x="0" y="0"/>
                  </a:moveTo>
                  <a:lnTo>
                    <a:pt x="799148" y="799162"/>
                  </a:lnTo>
                  <a:lnTo>
                    <a:pt x="805343" y="2304561"/>
                  </a:lnTo>
                  <a:lnTo>
                    <a:pt x="2298325" y="2304560"/>
                  </a:ln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384087" y="2862150"/>
              <a:ext cx="2087697" cy="1115110"/>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0"/>
                <a:gd name="connsiteX1" fmla="*/ 861097 w 2298325"/>
                <a:gd name="connsiteY1" fmla="*/ 669066 h 2304560"/>
                <a:gd name="connsiteX2" fmla="*/ 2285935 w 2298325"/>
                <a:gd name="connsiteY2" fmla="*/ 792967 h 2304560"/>
                <a:gd name="connsiteX3" fmla="*/ 2298325 w 2298325"/>
                <a:gd name="connsiteY3" fmla="*/ 2304560 h 2304560"/>
                <a:gd name="connsiteX0" fmla="*/ 0 w 2174426"/>
                <a:gd name="connsiteY0" fmla="*/ 0 h 2385096"/>
                <a:gd name="connsiteX1" fmla="*/ 737198 w 2174426"/>
                <a:gd name="connsiteY1" fmla="*/ 749602 h 2385096"/>
                <a:gd name="connsiteX2" fmla="*/ 2162036 w 2174426"/>
                <a:gd name="connsiteY2" fmla="*/ 873503 h 2385096"/>
                <a:gd name="connsiteX3" fmla="*/ 2174426 w 2174426"/>
                <a:gd name="connsiteY3" fmla="*/ 2385096 h 2385096"/>
                <a:gd name="connsiteX0" fmla="*/ 0 w 2143452"/>
                <a:gd name="connsiteY0" fmla="*/ 0 h 2422266"/>
                <a:gd name="connsiteX1" fmla="*/ 706224 w 2143452"/>
                <a:gd name="connsiteY1" fmla="*/ 786772 h 2422266"/>
                <a:gd name="connsiteX2" fmla="*/ 2131062 w 2143452"/>
                <a:gd name="connsiteY2" fmla="*/ 910673 h 2422266"/>
                <a:gd name="connsiteX3" fmla="*/ 2143452 w 2143452"/>
                <a:gd name="connsiteY3" fmla="*/ 2422266 h 2422266"/>
                <a:gd name="connsiteX0" fmla="*/ 0 w 2155841"/>
                <a:gd name="connsiteY0" fmla="*/ 0 h 2409876"/>
                <a:gd name="connsiteX1" fmla="*/ 718613 w 2155841"/>
                <a:gd name="connsiteY1" fmla="*/ 774382 h 2409876"/>
                <a:gd name="connsiteX2" fmla="*/ 2143451 w 2155841"/>
                <a:gd name="connsiteY2" fmla="*/ 898283 h 2409876"/>
                <a:gd name="connsiteX3" fmla="*/ 2155841 w 2155841"/>
                <a:gd name="connsiteY3" fmla="*/ 2409876 h 2409876"/>
                <a:gd name="connsiteX0" fmla="*/ 0 w 2180621"/>
                <a:gd name="connsiteY0" fmla="*/ 0 h 2391291"/>
                <a:gd name="connsiteX1" fmla="*/ 743393 w 2180621"/>
                <a:gd name="connsiteY1" fmla="*/ 755797 h 2391291"/>
                <a:gd name="connsiteX2" fmla="*/ 2168231 w 2180621"/>
                <a:gd name="connsiteY2" fmla="*/ 879698 h 2391291"/>
                <a:gd name="connsiteX3" fmla="*/ 2180621 w 2180621"/>
                <a:gd name="connsiteY3" fmla="*/ 2391291 h 2391291"/>
                <a:gd name="connsiteX0" fmla="*/ 0 w 2180621"/>
                <a:gd name="connsiteY0" fmla="*/ 0 h 2391291"/>
                <a:gd name="connsiteX1" fmla="*/ 743393 w 2180621"/>
                <a:gd name="connsiteY1" fmla="*/ 755797 h 2391291"/>
                <a:gd name="connsiteX2" fmla="*/ 2155841 w 2180621"/>
                <a:gd name="connsiteY2" fmla="*/ 755797 h 2391291"/>
                <a:gd name="connsiteX3" fmla="*/ 2180621 w 2180621"/>
                <a:gd name="connsiteY3" fmla="*/ 2391291 h 2391291"/>
                <a:gd name="connsiteX0" fmla="*/ 0 w 2180621"/>
                <a:gd name="connsiteY0" fmla="*/ 0 h 2391291"/>
                <a:gd name="connsiteX1" fmla="*/ 743393 w 2180621"/>
                <a:gd name="connsiteY1" fmla="*/ 71243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6199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31017 h 2391291"/>
                <a:gd name="connsiteX2" fmla="*/ 2155841 w 2180621"/>
                <a:gd name="connsiteY2" fmla="*/ 755797 h 2391291"/>
                <a:gd name="connsiteX3" fmla="*/ 2180621 w 2180621"/>
                <a:gd name="connsiteY3" fmla="*/ 2391291 h 2391291"/>
                <a:gd name="connsiteX0" fmla="*/ 0 w 2180621"/>
                <a:gd name="connsiteY0" fmla="*/ 0 h 2391291"/>
                <a:gd name="connsiteX1" fmla="*/ 786758 w 2180621"/>
                <a:gd name="connsiteY1" fmla="*/ 755797 h 2391291"/>
                <a:gd name="connsiteX2" fmla="*/ 2155841 w 2180621"/>
                <a:gd name="connsiteY2" fmla="*/ 755797 h 2391291"/>
                <a:gd name="connsiteX3" fmla="*/ 2180621 w 2180621"/>
                <a:gd name="connsiteY3" fmla="*/ 2391291 h 2391291"/>
                <a:gd name="connsiteX0" fmla="*/ 0 w 2155841"/>
                <a:gd name="connsiteY0" fmla="*/ 0 h 755797"/>
                <a:gd name="connsiteX1" fmla="*/ 786758 w 2155841"/>
                <a:gd name="connsiteY1" fmla="*/ 755797 h 755797"/>
                <a:gd name="connsiteX2" fmla="*/ 2155841 w 2155841"/>
                <a:gd name="connsiteY2" fmla="*/ 755797 h 755797"/>
                <a:gd name="connsiteX0" fmla="*/ 0 w 2038137"/>
                <a:gd name="connsiteY0" fmla="*/ 0 h 761992"/>
                <a:gd name="connsiteX1" fmla="*/ 786758 w 2038137"/>
                <a:gd name="connsiteY1" fmla="*/ 755797 h 761992"/>
                <a:gd name="connsiteX2" fmla="*/ 2038137 w 2038137"/>
                <a:gd name="connsiteY2" fmla="*/ 761992 h 761992"/>
                <a:gd name="connsiteX0" fmla="*/ 0 w 2038137"/>
                <a:gd name="connsiteY0" fmla="*/ 0 h 805357"/>
                <a:gd name="connsiteX1" fmla="*/ 786758 w 2038137"/>
                <a:gd name="connsiteY1" fmla="*/ 755797 h 805357"/>
                <a:gd name="connsiteX2" fmla="*/ 2038137 w 2038137"/>
                <a:gd name="connsiteY2" fmla="*/ 805357 h 805357"/>
                <a:gd name="connsiteX0" fmla="*/ 0 w 2038137"/>
                <a:gd name="connsiteY0" fmla="*/ 0 h 805357"/>
                <a:gd name="connsiteX1" fmla="*/ 830123 w 2038137"/>
                <a:gd name="connsiteY1" fmla="*/ 780577 h 805357"/>
                <a:gd name="connsiteX2" fmla="*/ 2038137 w 2038137"/>
                <a:gd name="connsiteY2" fmla="*/ 805357 h 805357"/>
                <a:gd name="connsiteX0" fmla="*/ 0 w 2038137"/>
                <a:gd name="connsiteY0" fmla="*/ 0 h 780577"/>
                <a:gd name="connsiteX1" fmla="*/ 830123 w 2038137"/>
                <a:gd name="connsiteY1" fmla="*/ 780577 h 780577"/>
                <a:gd name="connsiteX2" fmla="*/ 2038137 w 2038137"/>
                <a:gd name="connsiteY2" fmla="*/ 774382 h 780577"/>
                <a:gd name="connsiteX0" fmla="*/ 0 w 2038137"/>
                <a:gd name="connsiteY0" fmla="*/ 0 h 792967"/>
                <a:gd name="connsiteX1" fmla="*/ 830123 w 2038137"/>
                <a:gd name="connsiteY1" fmla="*/ 780577 h 792967"/>
                <a:gd name="connsiteX2" fmla="*/ 2038137 w 2038137"/>
                <a:gd name="connsiteY2" fmla="*/ 792967 h 792967"/>
                <a:gd name="connsiteX0" fmla="*/ 0 w 2038137"/>
                <a:gd name="connsiteY0" fmla="*/ 0 h 780577"/>
                <a:gd name="connsiteX1" fmla="*/ 830123 w 2038137"/>
                <a:gd name="connsiteY1" fmla="*/ 780577 h 780577"/>
                <a:gd name="connsiteX2" fmla="*/ 2038137 w 2038137"/>
                <a:gd name="connsiteY2" fmla="*/ 761992 h 780577"/>
                <a:gd name="connsiteX0" fmla="*/ 0 w 2038137"/>
                <a:gd name="connsiteY0" fmla="*/ 0 h 792967"/>
                <a:gd name="connsiteX1" fmla="*/ 830123 w 2038137"/>
                <a:gd name="connsiteY1" fmla="*/ 780577 h 792967"/>
                <a:gd name="connsiteX2" fmla="*/ 2038137 w 2038137"/>
                <a:gd name="connsiteY2" fmla="*/ 792967 h 792967"/>
                <a:gd name="connsiteX0" fmla="*/ 0 w 2038137"/>
                <a:gd name="connsiteY0" fmla="*/ 0 h 780577"/>
                <a:gd name="connsiteX1" fmla="*/ 830123 w 2038137"/>
                <a:gd name="connsiteY1" fmla="*/ 780577 h 780577"/>
                <a:gd name="connsiteX2" fmla="*/ 2038137 w 2038137"/>
                <a:gd name="connsiteY2" fmla="*/ 774382 h 780577"/>
                <a:gd name="connsiteX0" fmla="*/ 0 w 2174426"/>
                <a:gd name="connsiteY0" fmla="*/ 0 h 786772"/>
                <a:gd name="connsiteX1" fmla="*/ 830123 w 2174426"/>
                <a:gd name="connsiteY1" fmla="*/ 780577 h 786772"/>
                <a:gd name="connsiteX2" fmla="*/ 2174426 w 2174426"/>
                <a:gd name="connsiteY2" fmla="*/ 786772 h 786772"/>
                <a:gd name="connsiteX0" fmla="*/ 0 w 2100087"/>
                <a:gd name="connsiteY0" fmla="*/ 0 h 786772"/>
                <a:gd name="connsiteX1" fmla="*/ 830123 w 2100087"/>
                <a:gd name="connsiteY1" fmla="*/ 780577 h 786772"/>
                <a:gd name="connsiteX2" fmla="*/ 2100087 w 2100087"/>
                <a:gd name="connsiteY2" fmla="*/ 786772 h 786772"/>
                <a:gd name="connsiteX0" fmla="*/ 0 w 2087697"/>
                <a:gd name="connsiteY0" fmla="*/ 0 h 1115110"/>
                <a:gd name="connsiteX1" fmla="*/ 830123 w 2087697"/>
                <a:gd name="connsiteY1" fmla="*/ 780577 h 1115110"/>
                <a:gd name="connsiteX2" fmla="*/ 2087697 w 2087697"/>
                <a:gd name="connsiteY2" fmla="*/ 1115110 h 1115110"/>
                <a:gd name="connsiteX0" fmla="*/ 0 w 2087697"/>
                <a:gd name="connsiteY0" fmla="*/ 0 h 1133695"/>
                <a:gd name="connsiteX1" fmla="*/ 1208014 w 2087697"/>
                <a:gd name="connsiteY1" fmla="*/ 1133695 h 1133695"/>
                <a:gd name="connsiteX2" fmla="*/ 2087697 w 2087697"/>
                <a:gd name="connsiteY2" fmla="*/ 1115110 h 1133695"/>
                <a:gd name="connsiteX0" fmla="*/ 0 w 2087697"/>
                <a:gd name="connsiteY0" fmla="*/ 0 h 1115110"/>
                <a:gd name="connsiteX1" fmla="*/ 1208014 w 2087697"/>
                <a:gd name="connsiteY1" fmla="*/ 1115110 h 1115110"/>
                <a:gd name="connsiteX2" fmla="*/ 2087697 w 2087697"/>
                <a:gd name="connsiteY2" fmla="*/ 1115110 h 1115110"/>
                <a:gd name="connsiteX0" fmla="*/ 0 w 2087697"/>
                <a:gd name="connsiteY0" fmla="*/ 0 h 1115110"/>
                <a:gd name="connsiteX1" fmla="*/ 1164650 w 2087697"/>
                <a:gd name="connsiteY1" fmla="*/ 1115110 h 1115110"/>
                <a:gd name="connsiteX2" fmla="*/ 2087697 w 2087697"/>
                <a:gd name="connsiteY2" fmla="*/ 1115110 h 1115110"/>
              </a:gdLst>
              <a:ahLst/>
              <a:cxnLst>
                <a:cxn ang="0">
                  <a:pos x="connsiteX0" y="connsiteY0"/>
                </a:cxn>
                <a:cxn ang="0">
                  <a:pos x="connsiteX1" y="connsiteY1"/>
                </a:cxn>
                <a:cxn ang="0">
                  <a:pos x="connsiteX2" y="connsiteY2"/>
                </a:cxn>
              </a:cxnLst>
              <a:rect l="l" t="t" r="r" b="b"/>
              <a:pathLst>
                <a:path w="2087697" h="1115110">
                  <a:moveTo>
                    <a:pt x="0" y="0"/>
                  </a:moveTo>
                  <a:lnTo>
                    <a:pt x="1164650" y="1115110"/>
                  </a:lnTo>
                  <a:lnTo>
                    <a:pt x="2087697" y="1115110"/>
                  </a:lnTo>
                </a:path>
              </a:pathLst>
            </a:custGeom>
            <a:ln w="50800">
              <a:solidFill>
                <a:schemeClr val="accent6">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1" name="Picture 10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093" y="3373826"/>
              <a:ext cx="431800" cy="203200"/>
            </a:xfrm>
            <a:prstGeom prst="rect">
              <a:avLst/>
            </a:prstGeom>
          </p:spPr>
        </p:pic>
        <p:pic>
          <p:nvPicPr>
            <p:cNvPr id="102" name="Picture 10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97" y="4418314"/>
              <a:ext cx="431800" cy="203200"/>
            </a:xfrm>
            <a:prstGeom prst="rect">
              <a:avLst/>
            </a:prstGeom>
          </p:spPr>
        </p:pic>
        <p:pic>
          <p:nvPicPr>
            <p:cNvPr id="103" name="Picture 10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093" y="4092453"/>
              <a:ext cx="431800" cy="203200"/>
            </a:xfrm>
            <a:prstGeom prst="rect">
              <a:avLst/>
            </a:prstGeom>
          </p:spPr>
        </p:pic>
      </p:grpSp>
      <p:sp>
        <p:nvSpPr>
          <p:cNvPr id="114" name="TextBox 113"/>
          <p:cNvSpPr txBox="1"/>
          <p:nvPr/>
        </p:nvSpPr>
        <p:spPr>
          <a:xfrm>
            <a:off x="3466083" y="994410"/>
            <a:ext cx="2061601" cy="461665"/>
          </a:xfrm>
          <a:prstGeom prst="rect">
            <a:avLst/>
          </a:prstGeom>
          <a:noFill/>
        </p:spPr>
        <p:txBody>
          <a:bodyPr wrap="square" rtlCol="0">
            <a:spAutoFit/>
          </a:bodyPr>
          <a:lstStyle/>
          <a:p>
            <a:r>
              <a:rPr lang="en-US" sz="2400" u="sng" dirty="0"/>
              <a:t>Shortest Path </a:t>
            </a:r>
          </a:p>
        </p:txBody>
      </p:sp>
      <p:pic>
        <p:nvPicPr>
          <p:cNvPr id="115" name="Picture 1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121" y="3328066"/>
            <a:ext cx="850900" cy="203200"/>
          </a:xfrm>
          <a:prstGeom prst="rect">
            <a:avLst/>
          </a:prstGeom>
        </p:spPr>
      </p:pic>
      <p:pic>
        <p:nvPicPr>
          <p:cNvPr id="116" name="Picture 1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7121" y="2918666"/>
            <a:ext cx="850900" cy="203200"/>
          </a:xfrm>
          <a:prstGeom prst="rect">
            <a:avLst/>
          </a:prstGeom>
        </p:spPr>
      </p:pic>
      <p:sp>
        <p:nvSpPr>
          <p:cNvPr id="118" name="Rectangle 117"/>
          <p:cNvSpPr/>
          <p:nvPr/>
        </p:nvSpPr>
        <p:spPr>
          <a:xfrm>
            <a:off x="2732574" y="4373728"/>
            <a:ext cx="3250315" cy="923330"/>
          </a:xfrm>
          <a:prstGeom prst="rect">
            <a:avLst/>
          </a:prstGeom>
        </p:spPr>
        <p:txBody>
          <a:bodyPr wrap="square">
            <a:spAutoFit/>
          </a:bodyPr>
          <a:lstStyle/>
          <a:p>
            <a:pPr algn="ctr"/>
            <a:r>
              <a:rPr lang="en-US" dirty="0"/>
              <a:t>The path with the shortest length between two nodes (distance).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PATHOLOGY: summary</a:t>
            </a:r>
            <a:endParaRPr lang="en-US" sz="2000" b="1" i="1" dirty="0">
              <a:solidFill>
                <a:schemeClr val="bg1">
                  <a:lumMod val="95000"/>
                </a:schemeClr>
              </a:solidFill>
              <a:latin typeface="Trajan Pro"/>
              <a:ea typeface="Helvetica" pitchFamily="36" charset="0"/>
              <a:cs typeface="Trajan Pro"/>
            </a:endParaRPr>
          </a:p>
        </p:txBody>
      </p:sp>
      <p:grpSp>
        <p:nvGrpSpPr>
          <p:cNvPr id="2" name="Group 3"/>
          <p:cNvGrpSpPr/>
          <p:nvPr/>
        </p:nvGrpSpPr>
        <p:grpSpPr>
          <a:xfrm>
            <a:off x="369825" y="1909002"/>
            <a:ext cx="2670048" cy="2673804"/>
            <a:chOff x="73152" y="2743200"/>
            <a:chExt cx="2670048" cy="2673804"/>
          </a:xfrm>
        </p:grpSpPr>
        <p:grpSp>
          <p:nvGrpSpPr>
            <p:cNvPr id="3" name="Group 456"/>
            <p:cNvGrpSpPr/>
            <p:nvPr/>
          </p:nvGrpSpPr>
          <p:grpSpPr>
            <a:xfrm>
              <a:off x="73152" y="2743200"/>
              <a:ext cx="2670048" cy="2673804"/>
              <a:chOff x="73152" y="69396"/>
              <a:chExt cx="2670048" cy="2673804"/>
            </a:xfrm>
          </p:grpSpPr>
          <p:cxnSp>
            <p:nvCxnSpPr>
              <p:cNvPr id="7" name="Straight Connector 6"/>
              <p:cNvCxnSpPr>
                <a:stCxn id="10" idx="2"/>
                <a:endCxn id="9"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9" idx="4"/>
                <a:endCxn id="12"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10" name="Oval 9"/>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1" name="Oval 10"/>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2" name="Oval 11"/>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13" name="Straight Connector 12"/>
              <p:cNvCxnSpPr>
                <a:stCxn id="12" idx="6"/>
                <a:endCxn id="11"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0"/>
                <a:endCxn id="10"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6" name="Straight Connector 15"/>
              <p:cNvCxnSpPr>
                <a:stCxn id="15" idx="5"/>
                <a:endCxn id="9"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Freeform 5"/>
            <p:cNvSpPr/>
            <p:nvPr/>
          </p:nvSpPr>
          <p:spPr>
            <a:xfrm>
              <a:off x="158594" y="3067836"/>
              <a:ext cx="2298325" cy="230456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Lst>
              <a:ahLst/>
              <a:cxnLst>
                <a:cxn ang="0">
                  <a:pos x="connsiteX0" y="connsiteY0"/>
                </a:cxn>
                <a:cxn ang="0">
                  <a:pos x="connsiteX1" y="connsiteY1"/>
                </a:cxn>
                <a:cxn ang="0">
                  <a:pos x="connsiteX2" y="connsiteY2"/>
                </a:cxn>
                <a:cxn ang="0">
                  <a:pos x="connsiteX3" y="connsiteY3"/>
                </a:cxn>
              </a:cxnLst>
              <a:rect l="l" t="t" r="r" b="b"/>
              <a:pathLst>
                <a:path w="2298325" h="2304561">
                  <a:moveTo>
                    <a:pt x="0" y="0"/>
                  </a:moveTo>
                  <a:lnTo>
                    <a:pt x="799148" y="799162"/>
                  </a:lnTo>
                  <a:lnTo>
                    <a:pt x="805343" y="2304561"/>
                  </a:lnTo>
                  <a:lnTo>
                    <a:pt x="2298325" y="2304560"/>
                  </a:lnTo>
                </a:path>
              </a:pathLst>
            </a:custGeom>
            <a:ln w="50800">
              <a:solidFill>
                <a:schemeClr val="accent1"/>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 name="TextBox 16"/>
          <p:cNvSpPr txBox="1"/>
          <p:nvPr/>
        </p:nvSpPr>
        <p:spPr>
          <a:xfrm>
            <a:off x="1278028" y="1138998"/>
            <a:ext cx="2061601" cy="461665"/>
          </a:xfrm>
          <a:prstGeom prst="rect">
            <a:avLst/>
          </a:prstGeom>
          <a:noFill/>
        </p:spPr>
        <p:txBody>
          <a:bodyPr wrap="square" rtlCol="0">
            <a:spAutoFit/>
          </a:bodyPr>
          <a:lstStyle/>
          <a:p>
            <a:r>
              <a:rPr lang="en-US" sz="2400" u="sng" dirty="0"/>
              <a:t>Diameter</a:t>
            </a:r>
          </a:p>
        </p:txBody>
      </p:sp>
      <p:pic>
        <p:nvPicPr>
          <p:cNvPr id="18" name="Picture 1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306" y="3362743"/>
            <a:ext cx="850900" cy="203200"/>
          </a:xfrm>
          <a:prstGeom prst="rect">
            <a:avLst/>
          </a:prstGeom>
        </p:spPr>
      </p:pic>
      <p:grpSp>
        <p:nvGrpSpPr>
          <p:cNvPr id="4" name="Group 50"/>
          <p:cNvGrpSpPr/>
          <p:nvPr/>
        </p:nvGrpSpPr>
        <p:grpSpPr>
          <a:xfrm>
            <a:off x="4264401" y="1976734"/>
            <a:ext cx="2670048" cy="2673804"/>
            <a:chOff x="73152" y="2743200"/>
            <a:chExt cx="2670048" cy="2673804"/>
          </a:xfrm>
        </p:grpSpPr>
        <p:grpSp>
          <p:nvGrpSpPr>
            <p:cNvPr id="5" name="Group 469"/>
            <p:cNvGrpSpPr/>
            <p:nvPr/>
          </p:nvGrpSpPr>
          <p:grpSpPr>
            <a:xfrm>
              <a:off x="73152" y="2743200"/>
              <a:ext cx="2670048" cy="2673804"/>
              <a:chOff x="73152" y="69396"/>
              <a:chExt cx="2670048" cy="2673804"/>
            </a:xfrm>
          </p:grpSpPr>
          <p:cxnSp>
            <p:nvCxnSpPr>
              <p:cNvPr id="54" name="Straight Connector 53"/>
              <p:cNvCxnSpPr>
                <a:stCxn id="57" idx="2"/>
                <a:endCxn id="56"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4"/>
                <a:endCxn id="59"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56" name="Oval 55"/>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57" name="Oval 56"/>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58" name="Oval 57"/>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59" name="Oval 58"/>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60" name="Straight Connector 59"/>
              <p:cNvCxnSpPr>
                <a:stCxn id="59" idx="6"/>
                <a:endCxn id="58"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8" idx="0"/>
                <a:endCxn id="57"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62" name="Oval 61"/>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63" name="Straight Connector 62"/>
              <p:cNvCxnSpPr>
                <a:stCxn id="62" idx="5"/>
                <a:endCxn id="56"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3" name="Freeform 52"/>
            <p:cNvSpPr/>
            <p:nvPr/>
          </p:nvSpPr>
          <p:spPr>
            <a:xfrm>
              <a:off x="158594" y="3067836"/>
              <a:ext cx="2298325" cy="230456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Lst>
              <a:ahLst/>
              <a:cxnLst>
                <a:cxn ang="0">
                  <a:pos x="connsiteX0" y="connsiteY0"/>
                </a:cxn>
                <a:cxn ang="0">
                  <a:pos x="connsiteX1" y="connsiteY1"/>
                </a:cxn>
                <a:cxn ang="0">
                  <a:pos x="connsiteX2" y="connsiteY2"/>
                </a:cxn>
                <a:cxn ang="0">
                  <a:pos x="connsiteX3" y="connsiteY3"/>
                </a:cxn>
              </a:cxnLst>
              <a:rect l="l" t="t" r="r" b="b"/>
              <a:pathLst>
                <a:path w="2298325" h="2304561">
                  <a:moveTo>
                    <a:pt x="0" y="0"/>
                  </a:moveTo>
                  <a:lnTo>
                    <a:pt x="799148" y="799162"/>
                  </a:lnTo>
                  <a:lnTo>
                    <a:pt x="805343" y="2304561"/>
                  </a:lnTo>
                  <a:lnTo>
                    <a:pt x="2298325" y="2304560"/>
                  </a:lnTo>
                </a:path>
              </a:pathLst>
            </a:custGeom>
            <a:ln w="50800">
              <a:solidFill>
                <a:schemeClr val="accent1"/>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4" name="TextBox 63"/>
          <p:cNvSpPr txBox="1"/>
          <p:nvPr/>
        </p:nvSpPr>
        <p:spPr>
          <a:xfrm>
            <a:off x="5207018" y="1138998"/>
            <a:ext cx="3087108" cy="461665"/>
          </a:xfrm>
          <a:prstGeom prst="rect">
            <a:avLst/>
          </a:prstGeom>
          <a:noFill/>
        </p:spPr>
        <p:txBody>
          <a:bodyPr wrap="square" rtlCol="0">
            <a:spAutoFit/>
          </a:bodyPr>
          <a:lstStyle/>
          <a:p>
            <a:r>
              <a:rPr lang="en-US" sz="2400" u="sng" dirty="0"/>
              <a:t>Average Path Length</a:t>
            </a:r>
          </a:p>
        </p:txBody>
      </p:sp>
      <p:pic>
        <p:nvPicPr>
          <p:cNvPr id="65" name="Picture 6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246" y="3160407"/>
            <a:ext cx="2286000" cy="1257300"/>
          </a:xfrm>
          <a:prstGeom prst="rect">
            <a:avLst/>
          </a:prstGeom>
        </p:spPr>
      </p:pic>
      <p:sp>
        <p:nvSpPr>
          <p:cNvPr id="66" name="Rectangle 65"/>
          <p:cNvSpPr/>
          <p:nvPr/>
        </p:nvSpPr>
        <p:spPr>
          <a:xfrm>
            <a:off x="637944" y="4753569"/>
            <a:ext cx="2884362" cy="646331"/>
          </a:xfrm>
          <a:prstGeom prst="rect">
            <a:avLst/>
          </a:prstGeom>
        </p:spPr>
        <p:txBody>
          <a:bodyPr wrap="square">
            <a:spAutoFit/>
          </a:bodyPr>
          <a:lstStyle/>
          <a:p>
            <a:pPr algn="ctr"/>
            <a:r>
              <a:rPr lang="en-US" dirty="0"/>
              <a:t>The longest shortest path in a graph</a:t>
            </a:r>
          </a:p>
        </p:txBody>
      </p:sp>
      <p:sp>
        <p:nvSpPr>
          <p:cNvPr id="67" name="Rectangle 66"/>
          <p:cNvSpPr/>
          <p:nvPr/>
        </p:nvSpPr>
        <p:spPr>
          <a:xfrm>
            <a:off x="4191000" y="4753569"/>
            <a:ext cx="3852333" cy="646331"/>
          </a:xfrm>
          <a:prstGeom prst="rect">
            <a:avLst/>
          </a:prstGeom>
        </p:spPr>
        <p:txBody>
          <a:bodyPr wrap="square">
            <a:spAutoFit/>
          </a:bodyPr>
          <a:lstStyle/>
          <a:p>
            <a:pPr algn="ctr"/>
            <a:r>
              <a:rPr lang="en-US" dirty="0"/>
              <a:t>The average of the shortest paths for all pairs of nodes.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PATHOLOGY: summary</a:t>
            </a:r>
            <a:endParaRPr lang="en-US" sz="2000" b="1" i="1" dirty="0">
              <a:solidFill>
                <a:schemeClr val="bg1">
                  <a:lumMod val="95000"/>
                </a:schemeClr>
              </a:solidFill>
              <a:latin typeface="Trajan Pro"/>
              <a:ea typeface="Helvetica" pitchFamily="36" charset="0"/>
              <a:cs typeface="Trajan Pro"/>
            </a:endParaRPr>
          </a:p>
        </p:txBody>
      </p:sp>
      <p:grpSp>
        <p:nvGrpSpPr>
          <p:cNvPr id="2" name="Group 3"/>
          <p:cNvGrpSpPr/>
          <p:nvPr/>
        </p:nvGrpSpPr>
        <p:grpSpPr>
          <a:xfrm>
            <a:off x="253645" y="1591332"/>
            <a:ext cx="2670048" cy="2673804"/>
            <a:chOff x="73152" y="7418697"/>
            <a:chExt cx="2670048" cy="2673804"/>
          </a:xfrm>
        </p:grpSpPr>
        <p:grpSp>
          <p:nvGrpSpPr>
            <p:cNvPr id="3" name="Group 443"/>
            <p:cNvGrpSpPr/>
            <p:nvPr/>
          </p:nvGrpSpPr>
          <p:grpSpPr>
            <a:xfrm>
              <a:off x="73152" y="7418697"/>
              <a:ext cx="2670048" cy="2673804"/>
              <a:chOff x="73152" y="69396"/>
              <a:chExt cx="2670048" cy="2673804"/>
            </a:xfrm>
          </p:grpSpPr>
          <p:cxnSp>
            <p:nvCxnSpPr>
              <p:cNvPr id="7" name="Straight Connector 6"/>
              <p:cNvCxnSpPr>
                <a:stCxn id="10" idx="2"/>
                <a:endCxn id="9"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9" idx="4"/>
                <a:endCxn id="12"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10" name="Oval 9"/>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1" name="Oval 10"/>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2" name="Oval 11"/>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13" name="Straight Connector 12"/>
              <p:cNvCxnSpPr>
                <a:stCxn id="12" idx="6"/>
                <a:endCxn id="11"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0"/>
                <a:endCxn id="10"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6" name="Straight Connector 15"/>
              <p:cNvCxnSpPr>
                <a:stCxn id="15" idx="5"/>
                <a:endCxn id="9"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Freeform 5"/>
            <p:cNvSpPr/>
            <p:nvPr/>
          </p:nvSpPr>
          <p:spPr>
            <a:xfrm>
              <a:off x="1269690" y="8621095"/>
              <a:ext cx="1115364" cy="110891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0" fmla="*/ 0 w 2000968"/>
                <a:gd name="connsiteY0" fmla="*/ 0 h 2230219"/>
                <a:gd name="connsiteX1" fmla="*/ 1115090 w 2000968"/>
                <a:gd name="connsiteY1" fmla="*/ 1127501 h 2230219"/>
                <a:gd name="connsiteX2" fmla="*/ 1994773 w 2000968"/>
                <a:gd name="connsiteY2" fmla="*/ 1115110 h 2230219"/>
                <a:gd name="connsiteX3" fmla="*/ 2000968 w 2000968"/>
                <a:gd name="connsiteY3" fmla="*/ 2224024 h 2230219"/>
                <a:gd name="connsiteX4" fmla="*/ 892074 w 2000968"/>
                <a:gd name="connsiteY4" fmla="*/ 2230219 h 2230219"/>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85879 w 2000968"/>
                <a:gd name="connsiteY4" fmla="*/ 2211634 h 2224024"/>
                <a:gd name="connsiteX0" fmla="*/ 229211 w 1115089"/>
                <a:gd name="connsiteY0" fmla="*/ 12391 h 1108914"/>
                <a:gd name="connsiteX1" fmla="*/ 1108894 w 1115089"/>
                <a:gd name="connsiteY1" fmla="*/ 0 h 1108914"/>
                <a:gd name="connsiteX2" fmla="*/ 1115089 w 1115089"/>
                <a:gd name="connsiteY2" fmla="*/ 1108914 h 1108914"/>
                <a:gd name="connsiteX3" fmla="*/ 0 w 1115089"/>
                <a:gd name="connsiteY3" fmla="*/ 1096524 h 1108914"/>
                <a:gd name="connsiteX0" fmla="*/ 0 w 1152261"/>
                <a:gd name="connsiteY0" fmla="*/ 0 h 1127499"/>
                <a:gd name="connsiteX1" fmla="*/ 1146066 w 1152261"/>
                <a:gd name="connsiteY1" fmla="*/ 18585 h 1127499"/>
                <a:gd name="connsiteX2" fmla="*/ 1152261 w 1152261"/>
                <a:gd name="connsiteY2" fmla="*/ 1127499 h 1127499"/>
                <a:gd name="connsiteX3" fmla="*/ 37172 w 1152261"/>
                <a:gd name="connsiteY3" fmla="*/ 1115109 h 1127499"/>
                <a:gd name="connsiteX0" fmla="*/ 0 w 1152261"/>
                <a:gd name="connsiteY0" fmla="*/ 0 h 1127499"/>
                <a:gd name="connsiteX1" fmla="*/ 1146066 w 1152261"/>
                <a:gd name="connsiteY1" fmla="*/ 18585 h 1127499"/>
                <a:gd name="connsiteX2" fmla="*/ 1152261 w 1152261"/>
                <a:gd name="connsiteY2" fmla="*/ 1127499 h 1127499"/>
                <a:gd name="connsiteX3" fmla="*/ 37172 w 1152261"/>
                <a:gd name="connsiteY3" fmla="*/ 1115109 h 1127499"/>
                <a:gd name="connsiteX4" fmla="*/ 0 w 1152261"/>
                <a:gd name="connsiteY4" fmla="*/ 0 h 1127499"/>
                <a:gd name="connsiteX0" fmla="*/ 0 w 1127481"/>
                <a:gd name="connsiteY0" fmla="*/ 0 h 1133694"/>
                <a:gd name="connsiteX1" fmla="*/ 1121286 w 1127481"/>
                <a:gd name="connsiteY1" fmla="*/ 24780 h 1133694"/>
                <a:gd name="connsiteX2" fmla="*/ 1127481 w 1127481"/>
                <a:gd name="connsiteY2" fmla="*/ 1133694 h 1133694"/>
                <a:gd name="connsiteX3" fmla="*/ 12392 w 1127481"/>
                <a:gd name="connsiteY3" fmla="*/ 1121304 h 1133694"/>
                <a:gd name="connsiteX4" fmla="*/ 0 w 1127481"/>
                <a:gd name="connsiteY4" fmla="*/ 0 h 1133694"/>
                <a:gd name="connsiteX0" fmla="*/ 12388 w 1115089"/>
                <a:gd name="connsiteY0" fmla="*/ 0 h 1121304"/>
                <a:gd name="connsiteX1" fmla="*/ 1108894 w 1115089"/>
                <a:gd name="connsiteY1" fmla="*/ 12390 h 1121304"/>
                <a:gd name="connsiteX2" fmla="*/ 1115089 w 1115089"/>
                <a:gd name="connsiteY2" fmla="*/ 1121304 h 1121304"/>
                <a:gd name="connsiteX3" fmla="*/ 0 w 1115089"/>
                <a:gd name="connsiteY3" fmla="*/ 1108914 h 1121304"/>
                <a:gd name="connsiteX4" fmla="*/ 12388 w 1115089"/>
                <a:gd name="connsiteY4" fmla="*/ 0 h 1121304"/>
                <a:gd name="connsiteX0" fmla="*/ 0 w 1121286"/>
                <a:gd name="connsiteY0" fmla="*/ 0 h 1121304"/>
                <a:gd name="connsiteX1" fmla="*/ 1115091 w 1121286"/>
                <a:gd name="connsiteY1" fmla="*/ 12390 h 1121304"/>
                <a:gd name="connsiteX2" fmla="*/ 1121286 w 1121286"/>
                <a:gd name="connsiteY2" fmla="*/ 1121304 h 1121304"/>
                <a:gd name="connsiteX3" fmla="*/ 6197 w 1121286"/>
                <a:gd name="connsiteY3" fmla="*/ 1108914 h 1121304"/>
                <a:gd name="connsiteX4" fmla="*/ 0 w 1121286"/>
                <a:gd name="connsiteY4" fmla="*/ 0 h 1121304"/>
                <a:gd name="connsiteX0" fmla="*/ 6468 w 1115364"/>
                <a:gd name="connsiteY0" fmla="*/ 6196 h 1108914"/>
                <a:gd name="connsiteX1" fmla="*/ 1109169 w 1115364"/>
                <a:gd name="connsiteY1" fmla="*/ 0 h 1108914"/>
                <a:gd name="connsiteX2" fmla="*/ 1115364 w 1115364"/>
                <a:gd name="connsiteY2" fmla="*/ 1108914 h 1108914"/>
                <a:gd name="connsiteX3" fmla="*/ 275 w 1115364"/>
                <a:gd name="connsiteY3" fmla="*/ 1096524 h 1108914"/>
                <a:gd name="connsiteX4" fmla="*/ 6468 w 1115364"/>
                <a:gd name="connsiteY4" fmla="*/ 6196 h 110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64" h="1108914">
                  <a:moveTo>
                    <a:pt x="6468" y="6196"/>
                  </a:moveTo>
                  <a:lnTo>
                    <a:pt x="1109169" y="0"/>
                  </a:lnTo>
                  <a:lnTo>
                    <a:pt x="1115364" y="1108914"/>
                  </a:lnTo>
                  <a:lnTo>
                    <a:pt x="275" y="1096524"/>
                  </a:lnTo>
                  <a:cubicBezTo>
                    <a:pt x="-1791" y="726886"/>
                    <a:pt x="8534" y="375834"/>
                    <a:pt x="6468" y="6196"/>
                  </a:cubicBezTo>
                  <a:close/>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 name="TextBox 16"/>
          <p:cNvSpPr txBox="1"/>
          <p:nvPr/>
        </p:nvSpPr>
        <p:spPr>
          <a:xfrm>
            <a:off x="1094893" y="1129667"/>
            <a:ext cx="2429785" cy="461665"/>
          </a:xfrm>
          <a:prstGeom prst="rect">
            <a:avLst/>
          </a:prstGeom>
          <a:noFill/>
        </p:spPr>
        <p:txBody>
          <a:bodyPr wrap="square" rtlCol="0">
            <a:spAutoFit/>
          </a:bodyPr>
          <a:lstStyle/>
          <a:p>
            <a:r>
              <a:rPr lang="en-US" sz="2400" u="sng" dirty="0"/>
              <a:t>Cycle</a:t>
            </a:r>
          </a:p>
        </p:txBody>
      </p:sp>
      <p:grpSp>
        <p:nvGrpSpPr>
          <p:cNvPr id="4" name="Group 17"/>
          <p:cNvGrpSpPr/>
          <p:nvPr/>
        </p:nvGrpSpPr>
        <p:grpSpPr>
          <a:xfrm>
            <a:off x="4726756" y="1558426"/>
            <a:ext cx="2670048" cy="2673804"/>
            <a:chOff x="73152" y="4959804"/>
            <a:chExt cx="2670048" cy="2673804"/>
          </a:xfrm>
        </p:grpSpPr>
        <p:grpSp>
          <p:nvGrpSpPr>
            <p:cNvPr id="5" name="Group 402"/>
            <p:cNvGrpSpPr/>
            <p:nvPr/>
          </p:nvGrpSpPr>
          <p:grpSpPr>
            <a:xfrm>
              <a:off x="73152" y="4959804"/>
              <a:ext cx="2670048" cy="2673804"/>
              <a:chOff x="73152" y="69396"/>
              <a:chExt cx="2670048" cy="2673804"/>
            </a:xfrm>
          </p:grpSpPr>
          <p:cxnSp>
            <p:nvCxnSpPr>
              <p:cNvPr id="21" name="Straight Connector 20"/>
              <p:cNvCxnSpPr>
                <a:stCxn id="24" idx="2"/>
                <a:endCxn id="23"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3" idx="4"/>
                <a:endCxn id="26"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3" name="Oval 22"/>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24" name="Oval 23"/>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25" name="Oval 24"/>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26" name="Oval 25"/>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27" name="Straight Connector 26"/>
              <p:cNvCxnSpPr>
                <a:stCxn id="26" idx="6"/>
                <a:endCxn id="25"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5" idx="0"/>
                <a:endCxn id="24"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30" name="Straight Connector 29"/>
              <p:cNvCxnSpPr>
                <a:stCxn id="29" idx="5"/>
                <a:endCxn id="23"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0" name="Freeform 19"/>
            <p:cNvSpPr/>
            <p:nvPr/>
          </p:nvSpPr>
          <p:spPr>
            <a:xfrm>
              <a:off x="362436" y="5042831"/>
              <a:ext cx="2310715" cy="2527582"/>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715" h="2527582">
                  <a:moveTo>
                    <a:pt x="0" y="0"/>
                  </a:moveTo>
                  <a:lnTo>
                    <a:pt x="774368" y="792967"/>
                  </a:lnTo>
                  <a:lnTo>
                    <a:pt x="2285935" y="792967"/>
                  </a:lnTo>
                  <a:lnTo>
                    <a:pt x="2310715" y="2521387"/>
                  </a:lnTo>
                  <a:lnTo>
                    <a:pt x="799148" y="2527582"/>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p:cNvSpPr txBox="1"/>
          <p:nvPr/>
        </p:nvSpPr>
        <p:spPr>
          <a:xfrm>
            <a:off x="5534458" y="1129667"/>
            <a:ext cx="2810292" cy="461665"/>
          </a:xfrm>
          <a:prstGeom prst="rect">
            <a:avLst/>
          </a:prstGeom>
          <a:noFill/>
        </p:spPr>
        <p:txBody>
          <a:bodyPr wrap="square" rtlCol="0">
            <a:spAutoFit/>
          </a:bodyPr>
          <a:lstStyle/>
          <a:p>
            <a:r>
              <a:rPr lang="en-US" sz="2400" u="sng" dirty="0"/>
              <a:t>Self-avoiding Path</a:t>
            </a:r>
          </a:p>
        </p:txBody>
      </p:sp>
      <p:sp>
        <p:nvSpPr>
          <p:cNvPr id="33" name="Rectangle 32"/>
          <p:cNvSpPr/>
          <p:nvPr/>
        </p:nvSpPr>
        <p:spPr>
          <a:xfrm>
            <a:off x="498230" y="4545070"/>
            <a:ext cx="3026448" cy="646331"/>
          </a:xfrm>
          <a:prstGeom prst="rect">
            <a:avLst/>
          </a:prstGeom>
        </p:spPr>
        <p:txBody>
          <a:bodyPr wrap="square">
            <a:spAutoFit/>
          </a:bodyPr>
          <a:lstStyle/>
          <a:p>
            <a:pPr algn="ctr"/>
            <a:r>
              <a:rPr lang="en-US" dirty="0"/>
              <a:t>A path with the same start and end node. </a:t>
            </a:r>
          </a:p>
        </p:txBody>
      </p:sp>
      <p:sp>
        <p:nvSpPr>
          <p:cNvPr id="34" name="Rectangle 33"/>
          <p:cNvSpPr/>
          <p:nvPr/>
        </p:nvSpPr>
        <p:spPr>
          <a:xfrm>
            <a:off x="5016040" y="4545070"/>
            <a:ext cx="3061161" cy="646331"/>
          </a:xfrm>
          <a:prstGeom prst="rect">
            <a:avLst/>
          </a:prstGeom>
        </p:spPr>
        <p:txBody>
          <a:bodyPr wrap="square">
            <a:spAutoFit/>
          </a:bodyPr>
          <a:lstStyle/>
          <a:p>
            <a:pPr algn="ctr"/>
            <a:r>
              <a:rPr lang="en-US" dirty="0"/>
              <a:t>A path that does not intersect itself.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COMPONENTS OF A COMPLEX SYSTEM</a:t>
            </a:r>
          </a:p>
        </p:txBody>
      </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grpSp>
        <p:nvGrpSpPr>
          <p:cNvPr id="46" name="Group 45"/>
          <p:cNvGrpSpPr/>
          <p:nvPr/>
        </p:nvGrpSpPr>
        <p:grpSpPr>
          <a:xfrm>
            <a:off x="2057400" y="1104900"/>
            <a:ext cx="4797778" cy="1799167"/>
            <a:chOff x="2057400" y="1104900"/>
            <a:chExt cx="4797778" cy="1799167"/>
          </a:xfrm>
        </p:grpSpPr>
        <p:sp>
          <p:nvSpPr>
            <p:cNvPr id="9" name="Oval 8"/>
            <p:cNvSpPr/>
            <p:nvPr/>
          </p:nvSpPr>
          <p:spPr>
            <a:xfrm>
              <a:off x="2057400" y="1371443"/>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123573" y="2504252"/>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590024" y="110490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56567" y="190453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589561" y="1771258"/>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88913" y="110490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88635" y="190453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189283" y="2637524"/>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2284909" y="1332407"/>
            <a:ext cx="4303726" cy="1344152"/>
            <a:chOff x="2284909" y="1332407"/>
            <a:chExt cx="4303726" cy="1344152"/>
          </a:xfrm>
        </p:grpSpPr>
        <p:cxnSp>
          <p:nvCxnSpPr>
            <p:cNvPr id="21" name="Straight Connector 20"/>
            <p:cNvCxnSpPr>
              <a:stCxn id="9" idx="5"/>
              <a:endCxn id="10" idx="1"/>
            </p:cNvCxnSpPr>
            <p:nvPr/>
          </p:nvCxnSpPr>
          <p:spPr>
            <a:xfrm rot="16200000" flipH="1">
              <a:off x="2251591" y="1632270"/>
              <a:ext cx="944334" cy="8776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7"/>
              <a:endCxn id="13" idx="3"/>
            </p:cNvCxnSpPr>
            <p:nvPr/>
          </p:nvCxnSpPr>
          <p:spPr>
            <a:xfrm rot="5400000" flipH="1" flipV="1">
              <a:off x="3417717" y="2065403"/>
              <a:ext cx="411248" cy="544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2" idx="5"/>
              <a:endCxn id="13" idx="0"/>
            </p:cNvCxnSpPr>
            <p:nvPr/>
          </p:nvCxnSpPr>
          <p:spPr>
            <a:xfrm rot="16200000" flipH="1">
              <a:off x="3617625" y="1532315"/>
              <a:ext cx="572121" cy="1723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2" idx="3"/>
              <a:endCxn id="10" idx="7"/>
            </p:cNvCxnSpPr>
            <p:nvPr/>
          </p:nvCxnSpPr>
          <p:spPr>
            <a:xfrm rot="5400000">
              <a:off x="2884631" y="1798860"/>
              <a:ext cx="1210878" cy="2779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3" idx="6"/>
              <a:endCxn id="14" idx="2"/>
            </p:cNvCxnSpPr>
            <p:nvPr/>
          </p:nvCxnSpPr>
          <p:spPr>
            <a:xfrm flipV="1">
              <a:off x="4123110" y="1904530"/>
              <a:ext cx="466451" cy="133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4" idx="7"/>
              <a:endCxn id="15" idx="3"/>
            </p:cNvCxnSpPr>
            <p:nvPr/>
          </p:nvCxnSpPr>
          <p:spPr>
            <a:xfrm rot="5400000" flipH="1" flipV="1">
              <a:off x="5183566" y="965912"/>
              <a:ext cx="477884" cy="12108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3" idx="5"/>
              <a:endCxn id="17" idx="1"/>
            </p:cNvCxnSpPr>
            <p:nvPr/>
          </p:nvCxnSpPr>
          <p:spPr>
            <a:xfrm rot="16200000" flipH="1">
              <a:off x="4383937" y="1832178"/>
              <a:ext cx="544520" cy="11442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4" idx="6"/>
              <a:endCxn id="16" idx="2"/>
            </p:cNvCxnSpPr>
            <p:nvPr/>
          </p:nvCxnSpPr>
          <p:spPr>
            <a:xfrm>
              <a:off x="4856104" y="1904530"/>
              <a:ext cx="1732531" cy="133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Rectangle 2"/>
          <p:cNvSpPr>
            <a:spLocks/>
          </p:cNvSpPr>
          <p:nvPr/>
        </p:nvSpPr>
        <p:spPr bwMode="auto">
          <a:xfrm>
            <a:off x="2606719" y="3086100"/>
            <a:ext cx="3981857" cy="707886"/>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a:solidFill>
                  <a:srgbClr val="000000"/>
                </a:solidFill>
                <a:latin typeface="Helvetica"/>
                <a:ea typeface="Trebuchet MS" pitchFamily="-112" charset="0"/>
                <a:cs typeface="Helvetica"/>
                <a:sym typeface="Trebuchet MS" pitchFamily="-112" charset="0"/>
              </a:rPr>
              <a:t> </a:t>
            </a:r>
            <a:r>
              <a:rPr lang="en-US" sz="1600" b="1" dirty="0">
                <a:solidFill>
                  <a:srgbClr val="000000"/>
                </a:solidFill>
                <a:latin typeface="Helvetica"/>
                <a:ea typeface="Trebuchet MS" pitchFamily="-112" charset="0"/>
                <a:cs typeface="Helvetica"/>
                <a:sym typeface="Trebuchet MS" pitchFamily="-112" charset="0"/>
              </a:rPr>
              <a:t>components</a:t>
            </a:r>
            <a:r>
              <a:rPr lang="en-US" sz="1600" dirty="0">
                <a:solidFill>
                  <a:srgbClr val="000000"/>
                </a:solidFill>
                <a:latin typeface="Helvetica"/>
                <a:ea typeface="Trebuchet MS" pitchFamily="-112" charset="0"/>
                <a:cs typeface="Helvetica"/>
                <a:sym typeface="Trebuchet MS" pitchFamily="-112" charset="0"/>
              </a:rPr>
              <a:t>: nodes, vertices		  </a:t>
            </a:r>
            <a:r>
              <a:rPr lang="en-US" sz="2200" dirty="0">
                <a:solidFill>
                  <a:srgbClr val="000000"/>
                </a:solidFill>
                <a:latin typeface="Helvetica"/>
                <a:ea typeface="Trebuchet MS" pitchFamily="-112" charset="0"/>
                <a:cs typeface="Helvetica"/>
                <a:sym typeface="Trebuchet MS" pitchFamily="-112" charset="0"/>
              </a:rPr>
              <a:t>N</a:t>
            </a:r>
          </a:p>
        </p:txBody>
      </p:sp>
      <p:sp>
        <p:nvSpPr>
          <p:cNvPr id="49" name="Rectangle 21"/>
          <p:cNvSpPr>
            <a:spLocks/>
          </p:cNvSpPr>
          <p:nvPr/>
        </p:nvSpPr>
        <p:spPr bwMode="auto">
          <a:xfrm>
            <a:off x="2587483" y="3742966"/>
            <a:ext cx="4033153" cy="723275"/>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a:solidFill>
                  <a:srgbClr val="000000"/>
                </a:solidFill>
                <a:latin typeface="Helvetica"/>
                <a:ea typeface="Trebuchet MS" pitchFamily="-112" charset="0"/>
                <a:cs typeface="Helvetica"/>
                <a:sym typeface="Trebuchet MS" pitchFamily="-112" charset="0"/>
              </a:rPr>
              <a:t> </a:t>
            </a:r>
            <a:r>
              <a:rPr lang="en-US" sz="1600" b="1" dirty="0">
                <a:solidFill>
                  <a:srgbClr val="000000"/>
                </a:solidFill>
                <a:latin typeface="Helvetica"/>
                <a:ea typeface="Trebuchet MS" pitchFamily="-112" charset="0"/>
                <a:cs typeface="Helvetica"/>
                <a:sym typeface="Trebuchet MS" pitchFamily="-112" charset="0"/>
              </a:rPr>
              <a:t>interactions</a:t>
            </a:r>
            <a:r>
              <a:rPr lang="en-US" sz="1600" dirty="0">
                <a:solidFill>
                  <a:srgbClr val="000000"/>
                </a:solidFill>
                <a:latin typeface="Helvetica"/>
                <a:ea typeface="Trebuchet MS" pitchFamily="-112" charset="0"/>
                <a:cs typeface="Helvetica"/>
                <a:sym typeface="Trebuchet MS" pitchFamily="-112" charset="0"/>
              </a:rPr>
              <a:t>:  links, edges			   </a:t>
            </a:r>
            <a:r>
              <a:rPr lang="en-US" sz="2200" dirty="0">
                <a:solidFill>
                  <a:srgbClr val="000000"/>
                </a:solidFill>
                <a:latin typeface="Helvetica"/>
                <a:ea typeface="Trebuchet MS" pitchFamily="-112" charset="0"/>
                <a:cs typeface="Helvetica"/>
                <a:sym typeface="Trebuchet MS" pitchFamily="-112" charset="0"/>
              </a:rPr>
              <a:t>L</a:t>
            </a:r>
          </a:p>
        </p:txBody>
      </p:sp>
      <p:sp>
        <p:nvSpPr>
          <p:cNvPr id="50" name="Rectangle 21"/>
          <p:cNvSpPr>
            <a:spLocks/>
          </p:cNvSpPr>
          <p:nvPr/>
        </p:nvSpPr>
        <p:spPr bwMode="auto">
          <a:xfrm>
            <a:off x="2590800" y="4451747"/>
            <a:ext cx="4328106" cy="723275"/>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a:solidFill>
                  <a:srgbClr val="000000"/>
                </a:solidFill>
                <a:latin typeface="Helvetica"/>
                <a:ea typeface="Trebuchet MS" pitchFamily="-112" charset="0"/>
                <a:cs typeface="Helvetica"/>
                <a:sym typeface="Trebuchet MS" pitchFamily="-112" charset="0"/>
              </a:rPr>
              <a:t> </a:t>
            </a:r>
            <a:r>
              <a:rPr lang="en-US" sz="1600" b="1" dirty="0">
                <a:solidFill>
                  <a:srgbClr val="000000"/>
                </a:solidFill>
                <a:latin typeface="Helvetica"/>
                <a:ea typeface="Trebuchet MS" pitchFamily="-112" charset="0"/>
                <a:cs typeface="Helvetica"/>
                <a:sym typeface="Trebuchet MS" pitchFamily="-112" charset="0"/>
              </a:rPr>
              <a:t>system</a:t>
            </a:r>
            <a:r>
              <a:rPr lang="en-US" sz="1600" dirty="0">
                <a:solidFill>
                  <a:srgbClr val="000000"/>
                </a:solidFill>
                <a:latin typeface="Helvetica"/>
                <a:ea typeface="Trebuchet MS" pitchFamily="-112" charset="0"/>
                <a:cs typeface="Helvetica"/>
                <a:sym typeface="Trebuchet MS" pitchFamily="-112" charset="0"/>
              </a:rPr>
              <a:t>:  	  network, graph		</a:t>
            </a:r>
            <a:r>
              <a:rPr lang="en-US" sz="2200" dirty="0">
                <a:solidFill>
                  <a:srgbClr val="000000"/>
                </a:solidFill>
                <a:latin typeface="Helvetica"/>
                <a:ea typeface="Trebuchet MS" pitchFamily="-112" charset="0"/>
                <a:cs typeface="Helvetica"/>
                <a:sym typeface="Trebuchet MS" pitchFamily="-112" charset="0"/>
              </a:rPr>
              <a:t>(N,L)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edge">
                                      <p:cBhvr>
                                        <p:cTn id="7" dur="2000"/>
                                        <p:tgtEl>
                                          <p:spTgt spid="46"/>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499"/>
                                          </p:stCondLst>
                                        </p:cTn>
                                        <p:tgtEl>
                                          <p:spTgt spid="4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autoUpdateAnimBg="0"/>
      <p:bldP spid="50"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PATHOLOGY: summary</a:t>
            </a:r>
            <a:endParaRPr lang="en-US" sz="2000" b="1" i="1" dirty="0">
              <a:solidFill>
                <a:schemeClr val="bg1">
                  <a:lumMod val="95000"/>
                </a:schemeClr>
              </a:solidFill>
              <a:latin typeface="Trajan Pro"/>
              <a:ea typeface="Helvetica" pitchFamily="36" charset="0"/>
              <a:cs typeface="Trajan Pro"/>
            </a:endParaRPr>
          </a:p>
        </p:txBody>
      </p:sp>
      <p:grpSp>
        <p:nvGrpSpPr>
          <p:cNvPr id="2" name="Group 3"/>
          <p:cNvGrpSpPr/>
          <p:nvPr/>
        </p:nvGrpSpPr>
        <p:grpSpPr>
          <a:xfrm>
            <a:off x="205180" y="1435854"/>
            <a:ext cx="2670048" cy="2673804"/>
            <a:chOff x="73152" y="7418697"/>
            <a:chExt cx="2670048" cy="2673804"/>
          </a:xfrm>
        </p:grpSpPr>
        <p:grpSp>
          <p:nvGrpSpPr>
            <p:cNvPr id="3" name="Group 415"/>
            <p:cNvGrpSpPr/>
            <p:nvPr/>
          </p:nvGrpSpPr>
          <p:grpSpPr>
            <a:xfrm>
              <a:off x="73152" y="7418697"/>
              <a:ext cx="2670048" cy="2673804"/>
              <a:chOff x="73152" y="69396"/>
              <a:chExt cx="2670048" cy="2673804"/>
            </a:xfrm>
          </p:grpSpPr>
          <p:cxnSp>
            <p:nvCxnSpPr>
              <p:cNvPr id="8" name="Straight Connector 7"/>
              <p:cNvCxnSpPr>
                <a:stCxn id="11" idx="2"/>
                <a:endCxn id="10"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10" idx="4"/>
                <a:endCxn id="13"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11" name="Oval 10"/>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2" name="Oval 11"/>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3" name="Oval 12"/>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14" name="Straight Connector 13"/>
              <p:cNvCxnSpPr>
                <a:stCxn id="13" idx="6"/>
                <a:endCxn id="12"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2" idx="0"/>
                <a:endCxn id="11"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6" name="Oval 15"/>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7" name="Straight Connector 16"/>
              <p:cNvCxnSpPr>
                <a:stCxn id="16" idx="5"/>
                <a:endCxn id="10"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Freeform 5"/>
            <p:cNvSpPr/>
            <p:nvPr/>
          </p:nvSpPr>
          <p:spPr>
            <a:xfrm>
              <a:off x="384086" y="7505986"/>
              <a:ext cx="2000968" cy="222402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968" h="2224024">
                  <a:moveTo>
                    <a:pt x="0" y="0"/>
                  </a:moveTo>
                  <a:lnTo>
                    <a:pt x="1115090" y="1127501"/>
                  </a:lnTo>
                  <a:lnTo>
                    <a:pt x="1994773" y="1115110"/>
                  </a:lnTo>
                  <a:lnTo>
                    <a:pt x="2000968" y="2224024"/>
                  </a:lnTo>
                  <a:lnTo>
                    <a:pt x="892074" y="2211634"/>
                  </a:lnTo>
                  <a:cubicBezTo>
                    <a:pt x="892073" y="1842803"/>
                    <a:pt x="892073" y="1473973"/>
                    <a:pt x="892072" y="1105142"/>
                  </a:cubicBez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158595" y="7779924"/>
              <a:ext cx="2567382" cy="2285975"/>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29217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30456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0" fmla="*/ 0 w 2690893"/>
                <a:gd name="connsiteY0" fmla="*/ 0 h 2316952"/>
                <a:gd name="connsiteX1" fmla="*/ 799148 w 2690893"/>
                <a:gd name="connsiteY1" fmla="*/ 799162 h 2316952"/>
                <a:gd name="connsiteX2" fmla="*/ 805343 w 2690893"/>
                <a:gd name="connsiteY2" fmla="*/ 2304561 h 2316952"/>
                <a:gd name="connsiteX3" fmla="*/ 2558513 w 2690893"/>
                <a:gd name="connsiteY3" fmla="*/ 2316950 h 2316952"/>
                <a:gd name="connsiteX4" fmla="*/ 2567182 w 2690893"/>
                <a:gd name="connsiteY4" fmla="*/ 2305627 h 2316952"/>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2505232 w 2677496"/>
                <a:gd name="connsiteY5"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1080395 w 2677496"/>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11427 w 2558513"/>
                <a:gd name="connsiteY4" fmla="*/ 471890 h 2316950"/>
                <a:gd name="connsiteX5" fmla="*/ 1080395 w 2558513"/>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54792 w 2558513"/>
                <a:gd name="connsiteY4" fmla="*/ 502865 h 2316950"/>
                <a:gd name="connsiteX5" fmla="*/ 1080395 w 2558513"/>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80395 w 2567278"/>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30836 w 2567278"/>
                <a:gd name="connsiteY5" fmla="*/ 484280 h 2316950"/>
                <a:gd name="connsiteX0" fmla="*/ 0 w 2583293"/>
                <a:gd name="connsiteY0" fmla="*/ 0 h 2329340"/>
                <a:gd name="connsiteX1" fmla="*/ 799148 w 2583293"/>
                <a:gd name="connsiteY1" fmla="*/ 799162 h 2329340"/>
                <a:gd name="connsiteX2" fmla="*/ 805343 w 2583293"/>
                <a:gd name="connsiteY2" fmla="*/ 2304561 h 2329340"/>
                <a:gd name="connsiteX3" fmla="*/ 2583293 w 2583293"/>
                <a:gd name="connsiteY3" fmla="*/ 2329340 h 2329340"/>
                <a:gd name="connsiteX4" fmla="*/ 2567182 w 2583293"/>
                <a:gd name="connsiteY4" fmla="*/ 478085 h 2329340"/>
                <a:gd name="connsiteX5" fmla="*/ 1030836 w 2583293"/>
                <a:gd name="connsiteY5" fmla="*/ 484280 h 2329340"/>
                <a:gd name="connsiteX0" fmla="*/ 0 w 2577098"/>
                <a:gd name="connsiteY0" fmla="*/ 0 h 2304561"/>
                <a:gd name="connsiteX1" fmla="*/ 799148 w 2577098"/>
                <a:gd name="connsiteY1" fmla="*/ 799162 h 2304561"/>
                <a:gd name="connsiteX2" fmla="*/ 805343 w 2577098"/>
                <a:gd name="connsiteY2" fmla="*/ 2304561 h 2304561"/>
                <a:gd name="connsiteX3" fmla="*/ 2577098 w 2577098"/>
                <a:gd name="connsiteY3" fmla="*/ 2285975 h 2304561"/>
                <a:gd name="connsiteX4" fmla="*/ 2567182 w 2577098"/>
                <a:gd name="connsiteY4" fmla="*/ 478085 h 2304561"/>
                <a:gd name="connsiteX5" fmla="*/ 1030836 w 2577098"/>
                <a:gd name="connsiteY5" fmla="*/ 484280 h 2304561"/>
                <a:gd name="connsiteX0" fmla="*/ 0 w 2567229"/>
                <a:gd name="connsiteY0" fmla="*/ 0 h 2304561"/>
                <a:gd name="connsiteX1" fmla="*/ 799148 w 2567229"/>
                <a:gd name="connsiteY1" fmla="*/ 799162 h 2304561"/>
                <a:gd name="connsiteX2" fmla="*/ 805343 w 2567229"/>
                <a:gd name="connsiteY2" fmla="*/ 2304561 h 2304561"/>
                <a:gd name="connsiteX3" fmla="*/ 2546123 w 2567229"/>
                <a:gd name="connsiteY3" fmla="*/ 2285975 h 2304561"/>
                <a:gd name="connsiteX4" fmla="*/ 2567182 w 2567229"/>
                <a:gd name="connsiteY4" fmla="*/ 478085 h 2304561"/>
                <a:gd name="connsiteX5" fmla="*/ 1030836 w 2567229"/>
                <a:gd name="connsiteY5" fmla="*/ 484280 h 2304561"/>
                <a:gd name="connsiteX0" fmla="*/ 0 w 2567382"/>
                <a:gd name="connsiteY0" fmla="*/ 0 h 2304561"/>
                <a:gd name="connsiteX1" fmla="*/ 799148 w 2567382"/>
                <a:gd name="connsiteY1" fmla="*/ 799162 h 2304561"/>
                <a:gd name="connsiteX2" fmla="*/ 805343 w 2567382"/>
                <a:gd name="connsiteY2" fmla="*/ 2304561 h 2304561"/>
                <a:gd name="connsiteX3" fmla="*/ 2564708 w 2567382"/>
                <a:gd name="connsiteY3" fmla="*/ 2285975 h 2304561"/>
                <a:gd name="connsiteX4" fmla="*/ 2567182 w 2567382"/>
                <a:gd name="connsiteY4" fmla="*/ 478085 h 2304561"/>
                <a:gd name="connsiteX5" fmla="*/ 1030836 w 2567382"/>
                <a:gd name="connsiteY5" fmla="*/ 484280 h 2304561"/>
                <a:gd name="connsiteX0" fmla="*/ 0 w 2567382"/>
                <a:gd name="connsiteY0" fmla="*/ 0 h 2285975"/>
                <a:gd name="connsiteX1" fmla="*/ 799148 w 2567382"/>
                <a:gd name="connsiteY1" fmla="*/ 799162 h 2285975"/>
                <a:gd name="connsiteX2" fmla="*/ 768173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9914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6197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7382" h="2285975">
                  <a:moveTo>
                    <a:pt x="0" y="0"/>
                  </a:moveTo>
                  <a:lnTo>
                    <a:pt x="799148" y="799162"/>
                  </a:lnTo>
                  <a:lnTo>
                    <a:pt x="786758" y="2279781"/>
                  </a:lnTo>
                  <a:lnTo>
                    <a:pt x="2564708" y="2285975"/>
                  </a:lnTo>
                  <a:cubicBezTo>
                    <a:pt x="2563468" y="1681280"/>
                    <a:pt x="2568422" y="1082780"/>
                    <a:pt x="2567182" y="478085"/>
                  </a:cubicBezTo>
                  <a:lnTo>
                    <a:pt x="1030836" y="484280"/>
                  </a:ln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 name="Group 17"/>
          <p:cNvGrpSpPr/>
          <p:nvPr/>
        </p:nvGrpSpPr>
        <p:grpSpPr>
          <a:xfrm>
            <a:off x="5508543" y="1426454"/>
            <a:ext cx="2670048" cy="2673804"/>
            <a:chOff x="73152" y="7418697"/>
            <a:chExt cx="2670048" cy="2673804"/>
          </a:xfrm>
        </p:grpSpPr>
        <p:grpSp>
          <p:nvGrpSpPr>
            <p:cNvPr id="5" name="Group 429"/>
            <p:cNvGrpSpPr/>
            <p:nvPr/>
          </p:nvGrpSpPr>
          <p:grpSpPr>
            <a:xfrm>
              <a:off x="73152" y="7418697"/>
              <a:ext cx="2670048" cy="2673804"/>
              <a:chOff x="73152" y="69396"/>
              <a:chExt cx="2670048" cy="2673804"/>
            </a:xfrm>
          </p:grpSpPr>
          <p:cxnSp>
            <p:nvCxnSpPr>
              <p:cNvPr id="22" name="Straight Connector 21"/>
              <p:cNvCxnSpPr>
                <a:stCxn id="25" idx="2"/>
                <a:endCxn id="24"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4" idx="4"/>
                <a:endCxn id="27"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4" name="Oval 23"/>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25" name="Oval 24"/>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26" name="Oval 25"/>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27" name="Oval 26"/>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28" name="Straight Connector 27"/>
              <p:cNvCxnSpPr>
                <a:stCxn id="27" idx="6"/>
                <a:endCxn id="26"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6" idx="0"/>
                <a:endCxn id="25"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31" name="Straight Connector 30"/>
              <p:cNvCxnSpPr>
                <a:stCxn id="30" idx="5"/>
                <a:endCxn id="24"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0" name="Freeform 19"/>
            <p:cNvSpPr/>
            <p:nvPr/>
          </p:nvSpPr>
          <p:spPr>
            <a:xfrm>
              <a:off x="384086" y="7505986"/>
              <a:ext cx="2000968" cy="222402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0" fmla="*/ 0 w 2000968"/>
                <a:gd name="connsiteY0" fmla="*/ 0 h 2230219"/>
                <a:gd name="connsiteX1" fmla="*/ 1115090 w 2000968"/>
                <a:gd name="connsiteY1" fmla="*/ 1127501 h 2230219"/>
                <a:gd name="connsiteX2" fmla="*/ 1994773 w 2000968"/>
                <a:gd name="connsiteY2" fmla="*/ 1115110 h 2230219"/>
                <a:gd name="connsiteX3" fmla="*/ 2000968 w 2000968"/>
                <a:gd name="connsiteY3" fmla="*/ 2224024 h 2230219"/>
                <a:gd name="connsiteX4" fmla="*/ 892074 w 2000968"/>
                <a:gd name="connsiteY4" fmla="*/ 2230219 h 2230219"/>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85879 w 2000968"/>
                <a:gd name="connsiteY4" fmla="*/ 2211634 h 222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968" h="2224024">
                  <a:moveTo>
                    <a:pt x="0" y="0"/>
                  </a:moveTo>
                  <a:lnTo>
                    <a:pt x="1115090" y="1127501"/>
                  </a:lnTo>
                  <a:lnTo>
                    <a:pt x="1994773" y="1115110"/>
                  </a:lnTo>
                  <a:lnTo>
                    <a:pt x="2000968" y="2224024"/>
                  </a:lnTo>
                  <a:lnTo>
                    <a:pt x="885879" y="2211634"/>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158595" y="7779924"/>
              <a:ext cx="2567382" cy="2285975"/>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29217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30456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0" fmla="*/ 0 w 2690893"/>
                <a:gd name="connsiteY0" fmla="*/ 0 h 2316952"/>
                <a:gd name="connsiteX1" fmla="*/ 799148 w 2690893"/>
                <a:gd name="connsiteY1" fmla="*/ 799162 h 2316952"/>
                <a:gd name="connsiteX2" fmla="*/ 805343 w 2690893"/>
                <a:gd name="connsiteY2" fmla="*/ 2304561 h 2316952"/>
                <a:gd name="connsiteX3" fmla="*/ 2558513 w 2690893"/>
                <a:gd name="connsiteY3" fmla="*/ 2316950 h 2316952"/>
                <a:gd name="connsiteX4" fmla="*/ 2567182 w 2690893"/>
                <a:gd name="connsiteY4" fmla="*/ 2305627 h 2316952"/>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2505232 w 2677496"/>
                <a:gd name="connsiteY5"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1080395 w 2677496"/>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11427 w 2558513"/>
                <a:gd name="connsiteY4" fmla="*/ 471890 h 2316950"/>
                <a:gd name="connsiteX5" fmla="*/ 1080395 w 2558513"/>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54792 w 2558513"/>
                <a:gd name="connsiteY4" fmla="*/ 502865 h 2316950"/>
                <a:gd name="connsiteX5" fmla="*/ 1080395 w 2558513"/>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80395 w 2567278"/>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30836 w 2567278"/>
                <a:gd name="connsiteY5" fmla="*/ 484280 h 2316950"/>
                <a:gd name="connsiteX0" fmla="*/ 0 w 2583293"/>
                <a:gd name="connsiteY0" fmla="*/ 0 h 2329340"/>
                <a:gd name="connsiteX1" fmla="*/ 799148 w 2583293"/>
                <a:gd name="connsiteY1" fmla="*/ 799162 h 2329340"/>
                <a:gd name="connsiteX2" fmla="*/ 805343 w 2583293"/>
                <a:gd name="connsiteY2" fmla="*/ 2304561 h 2329340"/>
                <a:gd name="connsiteX3" fmla="*/ 2583293 w 2583293"/>
                <a:gd name="connsiteY3" fmla="*/ 2329340 h 2329340"/>
                <a:gd name="connsiteX4" fmla="*/ 2567182 w 2583293"/>
                <a:gd name="connsiteY4" fmla="*/ 478085 h 2329340"/>
                <a:gd name="connsiteX5" fmla="*/ 1030836 w 2583293"/>
                <a:gd name="connsiteY5" fmla="*/ 484280 h 2329340"/>
                <a:gd name="connsiteX0" fmla="*/ 0 w 2577098"/>
                <a:gd name="connsiteY0" fmla="*/ 0 h 2304561"/>
                <a:gd name="connsiteX1" fmla="*/ 799148 w 2577098"/>
                <a:gd name="connsiteY1" fmla="*/ 799162 h 2304561"/>
                <a:gd name="connsiteX2" fmla="*/ 805343 w 2577098"/>
                <a:gd name="connsiteY2" fmla="*/ 2304561 h 2304561"/>
                <a:gd name="connsiteX3" fmla="*/ 2577098 w 2577098"/>
                <a:gd name="connsiteY3" fmla="*/ 2285975 h 2304561"/>
                <a:gd name="connsiteX4" fmla="*/ 2567182 w 2577098"/>
                <a:gd name="connsiteY4" fmla="*/ 478085 h 2304561"/>
                <a:gd name="connsiteX5" fmla="*/ 1030836 w 2577098"/>
                <a:gd name="connsiteY5" fmla="*/ 484280 h 2304561"/>
                <a:gd name="connsiteX0" fmla="*/ 0 w 2567229"/>
                <a:gd name="connsiteY0" fmla="*/ 0 h 2304561"/>
                <a:gd name="connsiteX1" fmla="*/ 799148 w 2567229"/>
                <a:gd name="connsiteY1" fmla="*/ 799162 h 2304561"/>
                <a:gd name="connsiteX2" fmla="*/ 805343 w 2567229"/>
                <a:gd name="connsiteY2" fmla="*/ 2304561 h 2304561"/>
                <a:gd name="connsiteX3" fmla="*/ 2546123 w 2567229"/>
                <a:gd name="connsiteY3" fmla="*/ 2285975 h 2304561"/>
                <a:gd name="connsiteX4" fmla="*/ 2567182 w 2567229"/>
                <a:gd name="connsiteY4" fmla="*/ 478085 h 2304561"/>
                <a:gd name="connsiteX5" fmla="*/ 1030836 w 2567229"/>
                <a:gd name="connsiteY5" fmla="*/ 484280 h 2304561"/>
                <a:gd name="connsiteX0" fmla="*/ 0 w 2567382"/>
                <a:gd name="connsiteY0" fmla="*/ 0 h 2304561"/>
                <a:gd name="connsiteX1" fmla="*/ 799148 w 2567382"/>
                <a:gd name="connsiteY1" fmla="*/ 799162 h 2304561"/>
                <a:gd name="connsiteX2" fmla="*/ 805343 w 2567382"/>
                <a:gd name="connsiteY2" fmla="*/ 2304561 h 2304561"/>
                <a:gd name="connsiteX3" fmla="*/ 2564708 w 2567382"/>
                <a:gd name="connsiteY3" fmla="*/ 2285975 h 2304561"/>
                <a:gd name="connsiteX4" fmla="*/ 2567182 w 2567382"/>
                <a:gd name="connsiteY4" fmla="*/ 478085 h 2304561"/>
                <a:gd name="connsiteX5" fmla="*/ 1030836 w 2567382"/>
                <a:gd name="connsiteY5" fmla="*/ 484280 h 2304561"/>
                <a:gd name="connsiteX0" fmla="*/ 0 w 2567382"/>
                <a:gd name="connsiteY0" fmla="*/ 0 h 2285975"/>
                <a:gd name="connsiteX1" fmla="*/ 799148 w 2567382"/>
                <a:gd name="connsiteY1" fmla="*/ 799162 h 2285975"/>
                <a:gd name="connsiteX2" fmla="*/ 768173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9914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6197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725887 h 2285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7382" h="2285975">
                  <a:moveTo>
                    <a:pt x="0" y="0"/>
                  </a:moveTo>
                  <a:lnTo>
                    <a:pt x="799148" y="799162"/>
                  </a:lnTo>
                  <a:lnTo>
                    <a:pt x="786758" y="2279781"/>
                  </a:lnTo>
                  <a:lnTo>
                    <a:pt x="2564708" y="2285975"/>
                  </a:lnTo>
                  <a:cubicBezTo>
                    <a:pt x="2563468" y="1681280"/>
                    <a:pt x="2568422" y="1330582"/>
                    <a:pt x="2567182" y="725887"/>
                  </a:cubicBez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2" name="TextBox 31"/>
          <p:cNvSpPr txBox="1"/>
          <p:nvPr/>
        </p:nvSpPr>
        <p:spPr>
          <a:xfrm>
            <a:off x="1046428" y="964789"/>
            <a:ext cx="2061601" cy="461665"/>
          </a:xfrm>
          <a:prstGeom prst="rect">
            <a:avLst/>
          </a:prstGeom>
          <a:noFill/>
        </p:spPr>
        <p:txBody>
          <a:bodyPr wrap="square" rtlCol="0">
            <a:spAutoFit/>
          </a:bodyPr>
          <a:lstStyle/>
          <a:p>
            <a:r>
              <a:rPr lang="en-US" sz="2400" u="sng" dirty="0" err="1"/>
              <a:t>Eulerian</a:t>
            </a:r>
            <a:r>
              <a:rPr lang="en-US" sz="2400" u="sng" dirty="0"/>
              <a:t> Path</a:t>
            </a:r>
          </a:p>
        </p:txBody>
      </p:sp>
      <p:sp>
        <p:nvSpPr>
          <p:cNvPr id="33" name="TextBox 32"/>
          <p:cNvSpPr txBox="1"/>
          <p:nvPr/>
        </p:nvSpPr>
        <p:spPr>
          <a:xfrm>
            <a:off x="6168920" y="1052078"/>
            <a:ext cx="2848081" cy="461665"/>
          </a:xfrm>
          <a:prstGeom prst="rect">
            <a:avLst/>
          </a:prstGeom>
          <a:noFill/>
        </p:spPr>
        <p:txBody>
          <a:bodyPr wrap="square" rtlCol="0">
            <a:spAutoFit/>
          </a:bodyPr>
          <a:lstStyle/>
          <a:p>
            <a:r>
              <a:rPr lang="en-US" sz="2400" u="sng" dirty="0"/>
              <a:t>Hamiltonian Path</a:t>
            </a:r>
          </a:p>
        </p:txBody>
      </p:sp>
      <p:sp>
        <p:nvSpPr>
          <p:cNvPr id="34" name="Rectangle 33"/>
          <p:cNvSpPr/>
          <p:nvPr/>
        </p:nvSpPr>
        <p:spPr>
          <a:xfrm>
            <a:off x="6168920" y="4487332"/>
            <a:ext cx="2551747" cy="646331"/>
          </a:xfrm>
          <a:prstGeom prst="rect">
            <a:avLst/>
          </a:prstGeom>
        </p:spPr>
        <p:txBody>
          <a:bodyPr wrap="square">
            <a:spAutoFit/>
          </a:bodyPr>
          <a:lstStyle/>
          <a:p>
            <a:pPr algn="ctr"/>
            <a:r>
              <a:rPr lang="en-US" dirty="0"/>
              <a:t>A path that visits each node exactly once.</a:t>
            </a:r>
          </a:p>
        </p:txBody>
      </p:sp>
      <p:sp>
        <p:nvSpPr>
          <p:cNvPr id="35" name="Rectangle 34"/>
          <p:cNvSpPr/>
          <p:nvPr/>
        </p:nvSpPr>
        <p:spPr>
          <a:xfrm>
            <a:off x="662380" y="4487332"/>
            <a:ext cx="2961353" cy="646331"/>
          </a:xfrm>
          <a:prstGeom prst="rect">
            <a:avLst/>
          </a:prstGeom>
        </p:spPr>
        <p:txBody>
          <a:bodyPr wrap="square">
            <a:spAutoFit/>
          </a:bodyPr>
          <a:lstStyle/>
          <a:p>
            <a:pPr algn="ctr"/>
            <a:r>
              <a:rPr lang="en-US" dirty="0"/>
              <a:t>A path that traverses each link exactly once.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CONNECTEDNESS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2.9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533401" y="965200"/>
            <a:ext cx="6868587" cy="584776"/>
          </a:xfrm>
          <a:prstGeom prst="rect">
            <a:avLst/>
          </a:prstGeom>
          <a:noFill/>
          <a:ln w="9525">
            <a:noFill/>
            <a:miter lim="800000"/>
            <a:headEnd/>
            <a:tailEnd/>
          </a:ln>
        </p:spPr>
        <p:txBody>
          <a:bodyPr wrap="none">
            <a:prstTxWarp prst="textNoShape">
              <a:avLst/>
            </a:prstTxWarp>
            <a:spAutoFit/>
          </a:bodyPr>
          <a:lstStyle/>
          <a:p>
            <a:pPr eaLnBrk="1" hangingPunct="1"/>
            <a:r>
              <a:rPr lang="en-US" sz="1600" dirty="0">
                <a:latin typeface="Helvetica"/>
                <a:cs typeface="Helvetica"/>
              </a:rPr>
              <a:t>Connected (undirected) graph: any two vertices can be joined by a path.</a:t>
            </a:r>
          </a:p>
          <a:p>
            <a:pPr eaLnBrk="1" hangingPunct="1"/>
            <a:r>
              <a:rPr lang="en-US" sz="1600" dirty="0">
                <a:latin typeface="Helvetica"/>
                <a:cs typeface="Helvetica"/>
              </a:rPr>
              <a:t>A disconnected graph is made up by two or more connected components.   </a:t>
            </a:r>
          </a:p>
        </p:txBody>
      </p:sp>
      <p:sp>
        <p:nvSpPr>
          <p:cNvPr id="23557" name="Text Box 5"/>
          <p:cNvSpPr txBox="1">
            <a:spLocks noChangeArrowheads="1"/>
          </p:cNvSpPr>
          <p:nvPr/>
        </p:nvSpPr>
        <p:spPr bwMode="auto">
          <a:xfrm>
            <a:off x="533402" y="4333288"/>
            <a:ext cx="5294338" cy="338554"/>
          </a:xfrm>
          <a:prstGeom prst="rect">
            <a:avLst/>
          </a:prstGeom>
          <a:noFill/>
          <a:ln w="9525">
            <a:noFill/>
            <a:miter lim="800000"/>
            <a:headEnd/>
            <a:tailEnd/>
          </a:ln>
        </p:spPr>
        <p:txBody>
          <a:bodyPr wrap="none">
            <a:prstTxWarp prst="textNoShape">
              <a:avLst/>
            </a:prstTxWarp>
            <a:spAutoFit/>
          </a:bodyPr>
          <a:lstStyle/>
          <a:p>
            <a:pPr eaLnBrk="1" hangingPunct="1"/>
            <a:r>
              <a:rPr lang="en-US" sz="1600" dirty="0">
                <a:latin typeface="Helvetica"/>
                <a:cs typeface="Helvetica"/>
              </a:rPr>
              <a:t>Bridge: if  we erase it, the graph becomes disconnected. </a:t>
            </a:r>
          </a:p>
        </p:txBody>
      </p:sp>
      <p:sp>
        <p:nvSpPr>
          <p:cNvPr id="6" name="TextBox 5"/>
          <p:cNvSpPr txBox="1"/>
          <p:nvPr/>
        </p:nvSpPr>
        <p:spPr>
          <a:xfrm>
            <a:off x="6271373" y="2213159"/>
            <a:ext cx="2043849" cy="584776"/>
          </a:xfrm>
          <a:prstGeom prst="rect">
            <a:avLst/>
          </a:prstGeom>
          <a:noFill/>
        </p:spPr>
        <p:txBody>
          <a:bodyPr wrap="none" rtlCol="0">
            <a:spAutoFit/>
          </a:bodyPr>
          <a:lstStyle/>
          <a:p>
            <a:r>
              <a:rPr lang="en-US" sz="1600" dirty="0">
                <a:latin typeface="Helvetica"/>
                <a:cs typeface="Helvetica"/>
              </a:rPr>
              <a:t>Largest Component: </a:t>
            </a:r>
          </a:p>
          <a:p>
            <a:r>
              <a:rPr lang="en-US" sz="1600" b="1" dirty="0">
                <a:latin typeface="Helvetica"/>
                <a:cs typeface="Helvetica"/>
              </a:rPr>
              <a:t>Giant Component</a:t>
            </a:r>
          </a:p>
        </p:txBody>
      </p:sp>
      <p:sp>
        <p:nvSpPr>
          <p:cNvPr id="7" name="TextBox 6"/>
          <p:cNvSpPr txBox="1"/>
          <p:nvPr/>
        </p:nvSpPr>
        <p:spPr>
          <a:xfrm>
            <a:off x="6271373" y="3459777"/>
            <a:ext cx="1815421" cy="338554"/>
          </a:xfrm>
          <a:prstGeom prst="rect">
            <a:avLst/>
          </a:prstGeom>
          <a:noFill/>
        </p:spPr>
        <p:txBody>
          <a:bodyPr wrap="none" rtlCol="0">
            <a:spAutoFit/>
          </a:bodyPr>
          <a:lstStyle/>
          <a:p>
            <a:r>
              <a:rPr lang="en-US" sz="1600" dirty="0">
                <a:latin typeface="Helvetica"/>
                <a:cs typeface="Helvetica"/>
              </a:rPr>
              <a:t>The rest: </a:t>
            </a:r>
            <a:r>
              <a:rPr lang="en-US" sz="1600" b="1" dirty="0">
                <a:latin typeface="Helvetica"/>
                <a:cs typeface="Helvetica"/>
              </a:rPr>
              <a:t>Isolates</a:t>
            </a:r>
          </a:p>
        </p:txBody>
      </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CONNECTIVITY OF UNDIRECTED GRAPHS</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1190091" y="2213158"/>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1" name="Oval 10"/>
          <p:cNvSpPr/>
          <p:nvPr/>
        </p:nvSpPr>
        <p:spPr>
          <a:xfrm>
            <a:off x="1499255" y="234248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36489" y="298109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71055" y="1934540"/>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96390" y="290685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2"/>
          <p:cNvSpPr>
            <a:spLocks/>
          </p:cNvSpPr>
          <p:nvPr/>
        </p:nvSpPr>
        <p:spPr bwMode="auto">
          <a:xfrm>
            <a:off x="786798" y="311946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16" name="Rectangle 2"/>
          <p:cNvSpPr>
            <a:spLocks/>
          </p:cNvSpPr>
          <p:nvPr/>
        </p:nvSpPr>
        <p:spPr bwMode="auto">
          <a:xfrm>
            <a:off x="2692119" y="299148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17" name="Rectangle 2"/>
          <p:cNvSpPr>
            <a:spLocks/>
          </p:cNvSpPr>
          <p:nvPr/>
        </p:nvSpPr>
        <p:spPr bwMode="auto">
          <a:xfrm>
            <a:off x="1458233" y="216027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18" name="Rectangle 2"/>
          <p:cNvSpPr>
            <a:spLocks/>
          </p:cNvSpPr>
          <p:nvPr/>
        </p:nvSpPr>
        <p:spPr bwMode="auto">
          <a:xfrm>
            <a:off x="2565303" y="180313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cxnSp>
        <p:nvCxnSpPr>
          <p:cNvPr id="19" name="Straight Connector 18"/>
          <p:cNvCxnSpPr>
            <a:stCxn id="12" idx="7"/>
            <a:endCxn id="11" idx="3"/>
          </p:cNvCxnSpPr>
          <p:nvPr/>
        </p:nvCxnSpPr>
        <p:spPr>
          <a:xfrm rot="5400000" flipH="1" flipV="1">
            <a:off x="973902" y="2455742"/>
            <a:ext cx="534779"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3"/>
          </p:cNvCxnSpPr>
          <p:nvPr/>
        </p:nvCxnSpPr>
        <p:spPr>
          <a:xfrm flipV="1">
            <a:off x="1646094" y="2059875"/>
            <a:ext cx="846465" cy="3560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3" idx="4"/>
          </p:cNvCxnSpPr>
          <p:nvPr/>
        </p:nvCxnSpPr>
        <p:spPr>
          <a:xfrm rot="16200000" flipV="1">
            <a:off x="2194404" y="2431450"/>
            <a:ext cx="825478"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5"/>
            <a:endCxn id="14" idx="1"/>
          </p:cNvCxnSpPr>
          <p:nvPr/>
        </p:nvCxnSpPr>
        <p:spPr>
          <a:xfrm rot="16200000" flipH="1">
            <a:off x="1890971" y="2201438"/>
            <a:ext cx="460542"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499255" y="310273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99255" y="370813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471055" y="345977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a:stCxn id="23" idx="6"/>
            <a:endCxn id="25" idx="1"/>
          </p:cNvCxnSpPr>
          <p:nvPr/>
        </p:nvCxnSpPr>
        <p:spPr>
          <a:xfrm>
            <a:off x="1646094" y="3176155"/>
            <a:ext cx="846465" cy="3051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4" idx="6"/>
            <a:endCxn id="25" idx="2"/>
          </p:cNvCxnSpPr>
          <p:nvPr/>
        </p:nvCxnSpPr>
        <p:spPr>
          <a:xfrm flipV="1">
            <a:off x="1646094" y="3533197"/>
            <a:ext cx="824961" cy="2483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4" idx="0"/>
            <a:endCxn id="23" idx="4"/>
          </p:cNvCxnSpPr>
          <p:nvPr/>
        </p:nvCxnSpPr>
        <p:spPr>
          <a:xfrm rot="5400000" flipH="1" flipV="1">
            <a:off x="1343394" y="3478855"/>
            <a:ext cx="45856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Rectangle 2"/>
          <p:cNvSpPr>
            <a:spLocks/>
          </p:cNvSpPr>
          <p:nvPr/>
        </p:nvSpPr>
        <p:spPr bwMode="auto">
          <a:xfrm>
            <a:off x="2637255" y="342281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36" name="Rectangle 2"/>
          <p:cNvSpPr>
            <a:spLocks/>
          </p:cNvSpPr>
          <p:nvPr/>
        </p:nvSpPr>
        <p:spPr bwMode="auto">
          <a:xfrm>
            <a:off x="1253439" y="307416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37" name="Rectangle 2"/>
          <p:cNvSpPr>
            <a:spLocks/>
          </p:cNvSpPr>
          <p:nvPr/>
        </p:nvSpPr>
        <p:spPr bwMode="auto">
          <a:xfrm>
            <a:off x="1253439" y="369120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cxnSp>
        <p:nvCxnSpPr>
          <p:cNvPr id="38" name="Straight Connector 37"/>
          <p:cNvCxnSpPr>
            <a:stCxn id="23" idx="0"/>
            <a:endCxn id="11" idx="4"/>
          </p:cNvCxnSpPr>
          <p:nvPr/>
        </p:nvCxnSpPr>
        <p:spPr>
          <a:xfrm rot="5400000" flipH="1" flipV="1">
            <a:off x="1265969" y="2796029"/>
            <a:ext cx="613412"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1" name="AutoShape 9"/>
          <p:cNvSpPr>
            <a:spLocks noChangeArrowheads="1"/>
          </p:cNvSpPr>
          <p:nvPr/>
        </p:nvSpPr>
        <p:spPr bwMode="auto">
          <a:xfrm>
            <a:off x="4079896" y="2344938"/>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42" name="Oval 41"/>
          <p:cNvSpPr/>
          <p:nvPr/>
        </p:nvSpPr>
        <p:spPr>
          <a:xfrm>
            <a:off x="4389060" y="247426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3726294" y="311287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360860" y="2066320"/>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486195" y="303863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3676603" y="325124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47" name="Rectangle 2"/>
          <p:cNvSpPr>
            <a:spLocks/>
          </p:cNvSpPr>
          <p:nvPr/>
        </p:nvSpPr>
        <p:spPr bwMode="auto">
          <a:xfrm>
            <a:off x="5581924" y="312326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48" name="Rectangle 2"/>
          <p:cNvSpPr>
            <a:spLocks/>
          </p:cNvSpPr>
          <p:nvPr/>
        </p:nvSpPr>
        <p:spPr bwMode="auto">
          <a:xfrm>
            <a:off x="4348038" y="229205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49" name="Rectangle 2"/>
          <p:cNvSpPr>
            <a:spLocks/>
          </p:cNvSpPr>
          <p:nvPr/>
        </p:nvSpPr>
        <p:spPr bwMode="auto">
          <a:xfrm>
            <a:off x="5455108" y="193491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cxnSp>
        <p:nvCxnSpPr>
          <p:cNvPr id="50" name="Straight Connector 49"/>
          <p:cNvCxnSpPr>
            <a:stCxn id="43" idx="7"/>
            <a:endCxn id="42" idx="3"/>
          </p:cNvCxnSpPr>
          <p:nvPr/>
        </p:nvCxnSpPr>
        <p:spPr>
          <a:xfrm rot="5400000" flipH="1" flipV="1">
            <a:off x="3863707" y="2587522"/>
            <a:ext cx="534779"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2" idx="6"/>
            <a:endCxn id="44" idx="3"/>
          </p:cNvCxnSpPr>
          <p:nvPr/>
        </p:nvCxnSpPr>
        <p:spPr>
          <a:xfrm flipV="1">
            <a:off x="4535899" y="2191655"/>
            <a:ext cx="846465" cy="3560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5" idx="0"/>
            <a:endCxn id="44" idx="4"/>
          </p:cNvCxnSpPr>
          <p:nvPr/>
        </p:nvCxnSpPr>
        <p:spPr>
          <a:xfrm rot="16200000" flipV="1">
            <a:off x="5084209" y="2563230"/>
            <a:ext cx="825478"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2" idx="5"/>
            <a:endCxn id="45" idx="1"/>
          </p:cNvCxnSpPr>
          <p:nvPr/>
        </p:nvCxnSpPr>
        <p:spPr>
          <a:xfrm rot="16200000" flipH="1">
            <a:off x="4780776" y="2333218"/>
            <a:ext cx="460542"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389060" y="323451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389060" y="383991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360860" y="359155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4" idx="6"/>
            <a:endCxn id="56" idx="1"/>
          </p:cNvCxnSpPr>
          <p:nvPr/>
        </p:nvCxnSpPr>
        <p:spPr>
          <a:xfrm>
            <a:off x="4535899" y="3307935"/>
            <a:ext cx="846465" cy="3051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55" idx="6"/>
            <a:endCxn id="56" idx="2"/>
          </p:cNvCxnSpPr>
          <p:nvPr/>
        </p:nvCxnSpPr>
        <p:spPr>
          <a:xfrm flipV="1">
            <a:off x="4535899" y="3664977"/>
            <a:ext cx="824961" cy="2483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5" idx="0"/>
            <a:endCxn id="54" idx="4"/>
          </p:cNvCxnSpPr>
          <p:nvPr/>
        </p:nvCxnSpPr>
        <p:spPr>
          <a:xfrm rot="5400000" flipH="1" flipV="1">
            <a:off x="4233199" y="3610635"/>
            <a:ext cx="45856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Rectangle 2"/>
          <p:cNvSpPr>
            <a:spLocks/>
          </p:cNvSpPr>
          <p:nvPr/>
        </p:nvSpPr>
        <p:spPr bwMode="auto">
          <a:xfrm>
            <a:off x="5527060" y="355459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61" name="Rectangle 2"/>
          <p:cNvSpPr>
            <a:spLocks/>
          </p:cNvSpPr>
          <p:nvPr/>
        </p:nvSpPr>
        <p:spPr bwMode="auto">
          <a:xfrm>
            <a:off x="4143244" y="320594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62" name="Rectangle 2"/>
          <p:cNvSpPr>
            <a:spLocks/>
          </p:cNvSpPr>
          <p:nvPr/>
        </p:nvSpPr>
        <p:spPr bwMode="auto">
          <a:xfrm>
            <a:off x="4143244" y="382298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321733" y="960969"/>
            <a:ext cx="8365067" cy="830997"/>
          </a:xfrm>
          <a:prstGeom prst="rect">
            <a:avLst/>
          </a:prstGeom>
          <a:noFill/>
          <a:ln w="9525">
            <a:noFill/>
            <a:miter lim="800000"/>
            <a:headEnd/>
            <a:tailEnd/>
          </a:ln>
        </p:spPr>
        <p:txBody>
          <a:bodyPr wrap="square">
            <a:prstTxWarp prst="textNoShape">
              <a:avLst/>
            </a:prstTxWarp>
            <a:spAutoFit/>
          </a:bodyPr>
          <a:lstStyle/>
          <a:p>
            <a:pPr eaLnBrk="1" hangingPunct="1"/>
            <a:r>
              <a:rPr lang="en-US" sz="1600" dirty="0">
                <a:latin typeface="Helvetica"/>
                <a:cs typeface="Helvetica"/>
              </a:rPr>
              <a:t>The adjacency matrix of a network with several components can be written in a block-diagonal form, so that nonzero elements are confined to squares, with all other elements being zero:</a:t>
            </a:r>
          </a:p>
        </p:txBody>
      </p:sp>
      <p:sp>
        <p:nvSpPr>
          <p:cNvPr id="6"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CONNECTIVITY OF UNDIRECTED GRAPHS        </a:t>
            </a:r>
            <a:r>
              <a:rPr lang="en-US" sz="1600" b="1" dirty="0">
                <a:solidFill>
                  <a:schemeClr val="bg1">
                    <a:lumMod val="85000"/>
                  </a:schemeClr>
                </a:solidFill>
                <a:latin typeface="Helvetica" pitchFamily="36" charset="0"/>
                <a:ea typeface="Helvetica" pitchFamily="36" charset="0"/>
                <a:cs typeface="Helvetica" pitchFamily="36" charset="0"/>
              </a:rPr>
              <a:t>Adjacency Matrix</a:t>
            </a:r>
          </a:p>
        </p:txBody>
      </p:sp>
      <p:sp>
        <p:nvSpPr>
          <p:cNvPr id="10" name="Subtitle 2"/>
          <p:cNvSpPr txBox="1">
            <a:spLocks/>
          </p:cNvSpPr>
          <p:nvPr/>
        </p:nvSpPr>
        <p:spPr>
          <a:xfrm flipH="1">
            <a:off x="55626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8" name="Picture 7" descr="F-G-Components-Marci.jpg"/>
          <p:cNvPicPr>
            <a:picLocks noChangeAspect="1"/>
          </p:cNvPicPr>
          <p:nvPr/>
        </p:nvPicPr>
        <p:blipFill>
          <a:blip r:embed="rId2"/>
          <a:stretch>
            <a:fillRect/>
          </a:stretch>
        </p:blipFill>
        <p:spPr>
          <a:xfrm>
            <a:off x="1896526" y="2034118"/>
            <a:ext cx="6028267" cy="336578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p:cNvSpPr txBox="1">
            <a:spLocks noChangeArrowheads="1"/>
          </p:cNvSpPr>
          <p:nvPr/>
        </p:nvSpPr>
        <p:spPr bwMode="auto">
          <a:xfrm>
            <a:off x="228601" y="698500"/>
            <a:ext cx="7096915" cy="2000548"/>
          </a:xfrm>
          <a:prstGeom prst="rect">
            <a:avLst/>
          </a:prstGeom>
          <a:noFill/>
          <a:ln w="9525">
            <a:noFill/>
            <a:miter lim="800000"/>
            <a:headEnd/>
            <a:tailEnd/>
          </a:ln>
        </p:spPr>
        <p:txBody>
          <a:bodyPr wrap="none">
            <a:prstTxWarp prst="textNoShape">
              <a:avLst/>
            </a:prstTxWarp>
            <a:spAutoFit/>
          </a:bodyPr>
          <a:lstStyle/>
          <a:p>
            <a:pPr eaLnBrk="1" hangingPunct="1"/>
            <a:r>
              <a:rPr lang="en-US" sz="2000" dirty="0">
                <a:solidFill>
                  <a:srgbClr val="FF0000"/>
                </a:solidFill>
                <a:latin typeface="Helvetica"/>
                <a:cs typeface="Helvetica"/>
              </a:rPr>
              <a:t>Strongly connected directed </a:t>
            </a:r>
            <a:r>
              <a:rPr lang="en-US" sz="1600" dirty="0">
                <a:latin typeface="Helvetica"/>
                <a:cs typeface="Helvetica"/>
              </a:rPr>
              <a:t>graph: has a path from each node to </a:t>
            </a:r>
          </a:p>
          <a:p>
            <a:pPr eaLnBrk="1" hangingPunct="1"/>
            <a:r>
              <a:rPr lang="en-US" sz="1600" dirty="0">
                <a:latin typeface="Helvetica"/>
                <a:cs typeface="Helvetica"/>
              </a:rPr>
              <a:t>every other node </a:t>
            </a:r>
            <a:r>
              <a:rPr lang="en-US" sz="2000" dirty="0">
                <a:solidFill>
                  <a:srgbClr val="FF0000"/>
                </a:solidFill>
                <a:latin typeface="Helvetica"/>
                <a:cs typeface="Helvetica"/>
              </a:rPr>
              <a:t>and vice versa </a:t>
            </a:r>
            <a:r>
              <a:rPr lang="en-US" sz="1600" dirty="0">
                <a:latin typeface="Helvetica"/>
                <a:cs typeface="Helvetica"/>
              </a:rPr>
              <a:t>(e.g. AB path and BA path).</a:t>
            </a:r>
          </a:p>
          <a:p>
            <a:pPr eaLnBrk="1" hangingPunct="1"/>
            <a:r>
              <a:rPr lang="en-US" sz="2000" dirty="0">
                <a:solidFill>
                  <a:srgbClr val="FF0000"/>
                </a:solidFill>
                <a:latin typeface="Helvetica"/>
                <a:cs typeface="Helvetica"/>
              </a:rPr>
              <a:t>Weakly connected </a:t>
            </a:r>
            <a:r>
              <a:rPr lang="en-US" sz="1600" dirty="0">
                <a:latin typeface="Helvetica"/>
                <a:cs typeface="Helvetica"/>
              </a:rPr>
              <a:t>directed graph: it is connected if we disregard the</a:t>
            </a:r>
          </a:p>
          <a:p>
            <a:pPr eaLnBrk="1" hangingPunct="1"/>
            <a:r>
              <a:rPr lang="en-US" sz="1600" dirty="0">
                <a:latin typeface="Helvetica"/>
                <a:cs typeface="Helvetica"/>
              </a:rPr>
              <a:t>edge directions.</a:t>
            </a:r>
          </a:p>
          <a:p>
            <a:pPr eaLnBrk="1" hangingPunct="1"/>
            <a:endParaRPr lang="en-US" sz="1600" dirty="0">
              <a:latin typeface="Helvetica"/>
              <a:cs typeface="Helvetica"/>
            </a:endParaRPr>
          </a:p>
          <a:p>
            <a:pPr eaLnBrk="1" hangingPunct="1"/>
            <a:r>
              <a:rPr lang="en-US" sz="1600" dirty="0">
                <a:latin typeface="Helvetica"/>
                <a:cs typeface="Helvetica"/>
              </a:rPr>
              <a:t>Strongly connected components can be identified, but not every node is part</a:t>
            </a:r>
          </a:p>
          <a:p>
            <a:pPr eaLnBrk="1" hangingPunct="1"/>
            <a:r>
              <a:rPr lang="en-US" sz="1600" dirty="0">
                <a:latin typeface="Helvetica"/>
                <a:cs typeface="Helvetica"/>
              </a:rPr>
              <a:t>of a nontrivial strongly connected component.   </a:t>
            </a:r>
          </a:p>
        </p:txBody>
      </p:sp>
      <p:sp>
        <p:nvSpPr>
          <p:cNvPr id="24580" name="Text Box 5"/>
          <p:cNvSpPr txBox="1">
            <a:spLocks noChangeArrowheads="1"/>
          </p:cNvSpPr>
          <p:nvPr/>
        </p:nvSpPr>
        <p:spPr bwMode="auto">
          <a:xfrm>
            <a:off x="228601" y="4753506"/>
            <a:ext cx="7620000" cy="707886"/>
          </a:xfrm>
          <a:prstGeom prst="rect">
            <a:avLst/>
          </a:prstGeom>
          <a:noFill/>
          <a:ln w="9525">
            <a:noFill/>
            <a:miter lim="800000"/>
            <a:headEnd/>
            <a:tailEnd/>
          </a:ln>
        </p:spPr>
        <p:txBody>
          <a:bodyPr>
            <a:prstTxWarp prst="textNoShape">
              <a:avLst/>
            </a:prstTxWarp>
            <a:spAutoFit/>
          </a:bodyPr>
          <a:lstStyle/>
          <a:p>
            <a:pPr eaLnBrk="1" hangingPunct="1"/>
            <a:r>
              <a:rPr lang="en-US" sz="2000" dirty="0">
                <a:solidFill>
                  <a:srgbClr val="FF0000"/>
                </a:solidFill>
                <a:latin typeface="Helvetica"/>
                <a:cs typeface="Helvetica"/>
              </a:rPr>
              <a:t>In-component</a:t>
            </a:r>
            <a:r>
              <a:rPr lang="en-US" sz="1600" dirty="0">
                <a:latin typeface="Helvetica"/>
                <a:cs typeface="Helvetica"/>
              </a:rPr>
              <a:t>: nodes that can reach the </a:t>
            </a:r>
            <a:r>
              <a:rPr lang="en-US" sz="1600" dirty="0" err="1">
                <a:latin typeface="Helvetica"/>
                <a:cs typeface="Helvetica"/>
              </a:rPr>
              <a:t>scc</a:t>
            </a:r>
            <a:r>
              <a:rPr lang="en-US" sz="1600" dirty="0">
                <a:latin typeface="Helvetica"/>
                <a:cs typeface="Helvetica"/>
              </a:rPr>
              <a:t>, </a:t>
            </a:r>
          </a:p>
          <a:p>
            <a:pPr eaLnBrk="1" hangingPunct="1"/>
            <a:r>
              <a:rPr lang="en-US" sz="2000" dirty="0">
                <a:solidFill>
                  <a:srgbClr val="FF0000"/>
                </a:solidFill>
                <a:latin typeface="Helvetica"/>
                <a:cs typeface="Helvetica"/>
              </a:rPr>
              <a:t>Out-component</a:t>
            </a:r>
            <a:r>
              <a:rPr lang="en-US" sz="1600" dirty="0">
                <a:latin typeface="Helvetica"/>
                <a:cs typeface="Helvetica"/>
              </a:rPr>
              <a:t>: nodes that can be reached from the </a:t>
            </a:r>
            <a:r>
              <a:rPr lang="en-US" sz="1600" dirty="0" err="1">
                <a:latin typeface="Helvetica"/>
                <a:cs typeface="Helvetica"/>
              </a:rPr>
              <a:t>scc</a:t>
            </a:r>
            <a:r>
              <a:rPr lang="en-US" sz="1600" dirty="0">
                <a:latin typeface="Helvetica"/>
                <a:cs typeface="Helvetica"/>
              </a:rPr>
              <a:t>. </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CONNECTIVITY OF DIRECTED GRAPHS</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1003177" y="3186762"/>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0" name="Oval 9"/>
          <p:cNvSpPr/>
          <p:nvPr/>
        </p:nvSpPr>
        <p:spPr>
          <a:xfrm>
            <a:off x="1312341" y="3316088"/>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49575" y="3954698"/>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84141" y="290814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09476" y="3880461"/>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0" idx="3"/>
            <a:endCxn id="11" idx="7"/>
          </p:cNvCxnSpPr>
          <p:nvPr/>
        </p:nvCxnSpPr>
        <p:spPr>
          <a:xfrm rot="5400000">
            <a:off x="786989" y="3429345"/>
            <a:ext cx="534779" cy="5589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7"/>
            <a:endCxn id="12" idx="2"/>
          </p:cNvCxnSpPr>
          <p:nvPr/>
        </p:nvCxnSpPr>
        <p:spPr>
          <a:xfrm rot="5400000" flipH="1" flipV="1">
            <a:off x="1682894" y="2736346"/>
            <a:ext cx="356028" cy="8464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4"/>
            <a:endCxn id="13" idx="0"/>
          </p:cNvCxnSpPr>
          <p:nvPr/>
        </p:nvCxnSpPr>
        <p:spPr>
          <a:xfrm rot="16200000" flipH="1">
            <a:off x="2007489" y="3405054"/>
            <a:ext cx="825478" cy="1253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a:endCxn id="10" idx="5"/>
          </p:cNvCxnSpPr>
          <p:nvPr/>
        </p:nvCxnSpPr>
        <p:spPr>
          <a:xfrm rot="10800000">
            <a:off x="1437676" y="3441423"/>
            <a:ext cx="971800" cy="5124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2"/>
          <p:cNvSpPr>
            <a:spLocks/>
          </p:cNvSpPr>
          <p:nvPr/>
        </p:nvSpPr>
        <p:spPr bwMode="auto">
          <a:xfrm>
            <a:off x="412226" y="393380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19" name="Rectangle 2"/>
          <p:cNvSpPr>
            <a:spLocks/>
          </p:cNvSpPr>
          <p:nvPr/>
        </p:nvSpPr>
        <p:spPr bwMode="auto">
          <a:xfrm>
            <a:off x="2505205" y="396509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20" name="Rectangle 2"/>
          <p:cNvSpPr>
            <a:spLocks/>
          </p:cNvSpPr>
          <p:nvPr/>
        </p:nvSpPr>
        <p:spPr bwMode="auto">
          <a:xfrm>
            <a:off x="1271319" y="313388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21" name="Rectangle 2"/>
          <p:cNvSpPr>
            <a:spLocks/>
          </p:cNvSpPr>
          <p:nvPr/>
        </p:nvSpPr>
        <p:spPr bwMode="auto">
          <a:xfrm>
            <a:off x="2378389" y="277674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22" name="Oval 21"/>
          <p:cNvSpPr/>
          <p:nvPr/>
        </p:nvSpPr>
        <p:spPr>
          <a:xfrm>
            <a:off x="1312341" y="390278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312341" y="451240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003694" y="425393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a:stCxn id="23" idx="6"/>
            <a:endCxn id="24" idx="3"/>
          </p:cNvCxnSpPr>
          <p:nvPr/>
        </p:nvCxnSpPr>
        <p:spPr>
          <a:xfrm flipV="1">
            <a:off x="1459180" y="4379272"/>
            <a:ext cx="566018" cy="206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2" idx="5"/>
            <a:endCxn id="24" idx="1"/>
          </p:cNvCxnSpPr>
          <p:nvPr/>
        </p:nvCxnSpPr>
        <p:spPr>
          <a:xfrm rot="16200000" flipH="1">
            <a:off x="1607775" y="3858018"/>
            <a:ext cx="247324" cy="58752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2" idx="4"/>
            <a:endCxn id="23" idx="0"/>
          </p:cNvCxnSpPr>
          <p:nvPr/>
        </p:nvCxnSpPr>
        <p:spPr>
          <a:xfrm rot="5400000">
            <a:off x="1154369" y="4281013"/>
            <a:ext cx="46278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2" idx="0"/>
            <a:endCxn id="10" idx="4"/>
          </p:cNvCxnSpPr>
          <p:nvPr/>
        </p:nvCxnSpPr>
        <p:spPr>
          <a:xfrm rot="5400000" flipH="1" flipV="1">
            <a:off x="1165834" y="3682855"/>
            <a:ext cx="43985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2142829" y="42370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38" name="Rectangle 2"/>
          <p:cNvSpPr>
            <a:spLocks/>
          </p:cNvSpPr>
          <p:nvPr/>
        </p:nvSpPr>
        <p:spPr bwMode="auto">
          <a:xfrm>
            <a:off x="1067838" y="44954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40" name="Rectangle 2"/>
          <p:cNvSpPr>
            <a:spLocks/>
          </p:cNvSpPr>
          <p:nvPr/>
        </p:nvSpPr>
        <p:spPr bwMode="auto">
          <a:xfrm>
            <a:off x="1071096" y="389431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sp>
        <p:nvSpPr>
          <p:cNvPr id="42" name="Oval 41"/>
          <p:cNvSpPr/>
          <p:nvPr/>
        </p:nvSpPr>
        <p:spPr>
          <a:xfrm>
            <a:off x="5022798" y="376523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025332" y="300652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933553" y="343462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932072" y="399976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a:stCxn id="43" idx="5"/>
            <a:endCxn id="42" idx="1"/>
          </p:cNvCxnSpPr>
          <p:nvPr/>
        </p:nvCxnSpPr>
        <p:spPr>
          <a:xfrm rot="16200000" flipH="1">
            <a:off x="4270046" y="3012479"/>
            <a:ext cx="654877" cy="8936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2" idx="7"/>
            <a:endCxn id="44" idx="2"/>
          </p:cNvCxnSpPr>
          <p:nvPr/>
        </p:nvCxnSpPr>
        <p:spPr>
          <a:xfrm rot="5400000" flipH="1" flipV="1">
            <a:off x="5401498" y="3254681"/>
            <a:ext cx="278690" cy="7854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4"/>
            <a:endCxn id="45" idx="0"/>
          </p:cNvCxnSpPr>
          <p:nvPr/>
        </p:nvCxnSpPr>
        <p:spPr>
          <a:xfrm rot="5400000">
            <a:off x="5797083" y="3789875"/>
            <a:ext cx="418301" cy="14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5" idx="2"/>
            <a:endCxn id="42" idx="5"/>
          </p:cNvCxnSpPr>
          <p:nvPr/>
        </p:nvCxnSpPr>
        <p:spPr>
          <a:xfrm rot="10800000">
            <a:off x="5148134" y="3890568"/>
            <a:ext cx="783939" cy="18261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ectangle 2"/>
          <p:cNvSpPr>
            <a:spLocks/>
          </p:cNvSpPr>
          <p:nvPr/>
        </p:nvSpPr>
        <p:spPr bwMode="auto">
          <a:xfrm>
            <a:off x="3813384" y="297716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sp>
        <p:nvSpPr>
          <p:cNvPr id="51" name="Rectangle 2"/>
          <p:cNvSpPr>
            <a:spLocks/>
          </p:cNvSpPr>
          <p:nvPr/>
        </p:nvSpPr>
        <p:spPr bwMode="auto">
          <a:xfrm>
            <a:off x="5892329" y="41521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52" name="Rectangle 2"/>
          <p:cNvSpPr>
            <a:spLocks/>
          </p:cNvSpPr>
          <p:nvPr/>
        </p:nvSpPr>
        <p:spPr bwMode="auto">
          <a:xfrm>
            <a:off x="4981776" y="355762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53" name="Rectangle 2"/>
          <p:cNvSpPr>
            <a:spLocks/>
          </p:cNvSpPr>
          <p:nvPr/>
        </p:nvSpPr>
        <p:spPr bwMode="auto">
          <a:xfrm>
            <a:off x="5883862" y="322701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54" name="Oval 53"/>
          <p:cNvSpPr/>
          <p:nvPr/>
        </p:nvSpPr>
        <p:spPr>
          <a:xfrm>
            <a:off x="4070249" y="4136210"/>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903113" y="319045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829694" y="414467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p:cNvCxnSpPr>
            <a:stCxn id="56" idx="2"/>
            <a:endCxn id="45" idx="6"/>
          </p:cNvCxnSpPr>
          <p:nvPr/>
        </p:nvCxnSpPr>
        <p:spPr>
          <a:xfrm rot="10800000">
            <a:off x="6078912" y="4073186"/>
            <a:ext cx="750783" cy="14491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4" idx="6"/>
            <a:endCxn id="55" idx="2"/>
          </p:cNvCxnSpPr>
          <p:nvPr/>
        </p:nvCxnSpPr>
        <p:spPr>
          <a:xfrm flipV="1">
            <a:off x="6080392" y="3263875"/>
            <a:ext cx="822721" cy="24417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2" idx="3"/>
            <a:endCxn id="54" idx="7"/>
          </p:cNvCxnSpPr>
          <p:nvPr/>
        </p:nvCxnSpPr>
        <p:spPr>
          <a:xfrm rot="5400000">
            <a:off x="4486370" y="3599781"/>
            <a:ext cx="267147" cy="8487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2"/>
          <p:cNvSpPr>
            <a:spLocks/>
          </p:cNvSpPr>
          <p:nvPr/>
        </p:nvSpPr>
        <p:spPr bwMode="auto">
          <a:xfrm>
            <a:off x="6968829" y="41192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62" name="Rectangle 2"/>
          <p:cNvSpPr>
            <a:spLocks/>
          </p:cNvSpPr>
          <p:nvPr/>
        </p:nvSpPr>
        <p:spPr bwMode="auto">
          <a:xfrm flipH="1">
            <a:off x="6997562" y="3156587"/>
            <a:ext cx="310219"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63" name="Rectangle 2"/>
          <p:cNvSpPr>
            <a:spLocks/>
          </p:cNvSpPr>
          <p:nvPr/>
        </p:nvSpPr>
        <p:spPr bwMode="auto">
          <a:xfrm>
            <a:off x="3845938" y="411080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2.9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1388533" y="1202208"/>
            <a:ext cx="6087716" cy="387779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Clustering coefficient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10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36958746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875110" y="1071562"/>
            <a:ext cx="7358063" cy="3914180"/>
          </a:xfrm>
        </p:spPr>
        <p:txBody>
          <a:bodyPr>
            <a:normAutofit/>
          </a:bodyPr>
          <a:lstStyle/>
          <a:p>
            <a:pPr marL="636218">
              <a:buBlip>
                <a:blip r:embed="rId2"/>
              </a:buBlip>
            </a:pPr>
            <a:r>
              <a:rPr lang="en-US" sz="2400" b="1" dirty="0">
                <a:latin typeface="Helvetica"/>
                <a:cs typeface="Helvetica"/>
              </a:rPr>
              <a:t>Clustering coefficient: </a:t>
            </a:r>
          </a:p>
          <a:p>
            <a:pPr marL="636218">
              <a:buNone/>
            </a:pPr>
            <a:r>
              <a:rPr lang="en-US" sz="2400" b="1" dirty="0">
                <a:latin typeface="Helvetica"/>
                <a:cs typeface="Helvetica"/>
              </a:rPr>
              <a:t>     </a:t>
            </a:r>
            <a:r>
              <a:rPr lang="en-US" sz="1600" dirty="0">
                <a:latin typeface="Helvetica"/>
                <a:cs typeface="Helvetica"/>
              </a:rPr>
              <a:t>what fraction of your neighbors are connected?</a:t>
            </a:r>
          </a:p>
          <a:p>
            <a:pPr marL="636218">
              <a:buNone/>
            </a:pPr>
            <a:endParaRPr lang="en-US" sz="1600" dirty="0">
              <a:latin typeface="Helvetica"/>
              <a:cs typeface="Helvetica"/>
            </a:endParaRPr>
          </a:p>
          <a:p>
            <a:pPr marL="948746" lvl="1">
              <a:buBlip>
                <a:blip r:embed="rId2"/>
              </a:buBlip>
            </a:pPr>
            <a:r>
              <a:rPr lang="en-US" sz="1600" dirty="0">
                <a:latin typeface="Helvetica"/>
                <a:cs typeface="Helvetica"/>
              </a:rPr>
              <a:t>Node </a:t>
            </a:r>
            <a:r>
              <a:rPr lang="en-US" sz="1600" dirty="0" err="1">
                <a:latin typeface="Helvetica"/>
                <a:cs typeface="Helvetica"/>
              </a:rPr>
              <a:t>i</a:t>
            </a:r>
            <a:r>
              <a:rPr lang="en-US" sz="1600" dirty="0">
                <a:latin typeface="Helvetica"/>
                <a:cs typeface="Helvetica"/>
              </a:rPr>
              <a:t> with degree </a:t>
            </a:r>
            <a:r>
              <a:rPr lang="en-US" sz="1600" dirty="0" err="1">
                <a:latin typeface="Helvetica"/>
                <a:cs typeface="Helvetica"/>
              </a:rPr>
              <a:t>k</a:t>
            </a:r>
            <a:r>
              <a:rPr lang="en-US" sz="1600" baseline="-6000" dirty="0" err="1">
                <a:latin typeface="Helvetica"/>
                <a:cs typeface="Helvetica"/>
              </a:rPr>
              <a:t>i</a:t>
            </a:r>
            <a:endParaRPr lang="en-US" sz="1600" baseline="-6000" dirty="0">
              <a:latin typeface="Helvetica"/>
              <a:cs typeface="Helvetica"/>
            </a:endParaRPr>
          </a:p>
          <a:p>
            <a:pPr marL="948746" lvl="1">
              <a:buNone/>
            </a:pPr>
            <a:endParaRPr lang="en-US" sz="1600" dirty="0">
              <a:latin typeface="Helvetica"/>
              <a:cs typeface="Helvetica"/>
            </a:endParaRPr>
          </a:p>
          <a:p>
            <a:pPr marL="948746" lvl="1">
              <a:buBlip>
                <a:blip r:embed="rId2"/>
              </a:buBlip>
            </a:pPr>
            <a:r>
              <a:rPr lang="en-US" sz="1600" dirty="0" err="1">
                <a:latin typeface="Helvetica"/>
                <a:cs typeface="Helvetica"/>
              </a:rPr>
              <a:t>C</a:t>
            </a:r>
            <a:r>
              <a:rPr lang="en-US" sz="1600" baseline="-6000" dirty="0" err="1">
                <a:latin typeface="Helvetica"/>
                <a:cs typeface="Helvetica"/>
              </a:rPr>
              <a:t>i</a:t>
            </a:r>
            <a:r>
              <a:rPr lang="en-US" sz="1600" dirty="0">
                <a:latin typeface="Helvetica"/>
                <a:cs typeface="Helvetica"/>
              </a:rPr>
              <a:t> in [0,1]</a:t>
            </a:r>
          </a:p>
        </p:txBody>
      </p:sp>
      <p:grpSp>
        <p:nvGrpSpPr>
          <p:cNvPr id="2" name="Group 3"/>
          <p:cNvGrpSpPr>
            <a:grpSpLocks/>
          </p:cNvGrpSpPr>
          <p:nvPr/>
        </p:nvGrpSpPr>
        <p:grpSpPr bwMode="auto">
          <a:xfrm>
            <a:off x="425766" y="3787676"/>
            <a:ext cx="2205633" cy="989707"/>
            <a:chOff x="0" y="0"/>
            <a:chExt cx="1976" cy="1064"/>
          </a:xfrm>
        </p:grpSpPr>
        <p:sp>
          <p:nvSpPr>
            <p:cNvPr id="47108"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3577" name="Picture 5"/>
            <p:cNvPicPr>
              <a:picLocks noChangeArrowheads="1"/>
            </p:cNvPicPr>
            <p:nvPr/>
          </p:nvPicPr>
          <p:blipFill>
            <a:blip r:embed="rId3"/>
            <a:srcRect/>
            <a:stretch>
              <a:fillRect/>
            </a:stretch>
          </p:blipFill>
          <p:spPr bwMode="auto">
            <a:xfrm>
              <a:off x="123" y="66"/>
              <a:ext cx="1719" cy="899"/>
            </a:xfrm>
            <a:prstGeom prst="rect">
              <a:avLst/>
            </a:prstGeom>
            <a:noFill/>
            <a:ln w="12700">
              <a:noFill/>
              <a:miter lim="800000"/>
              <a:headEnd/>
              <a:tailEnd/>
            </a:ln>
          </p:spPr>
        </p:pic>
      </p:gr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CLUSTERING COEFFICIENT</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11" name="Picture 10"/>
          <p:cNvPicPr>
            <a:picLocks noChangeAspect="1"/>
          </p:cNvPicPr>
          <p:nvPr/>
        </p:nvPicPr>
        <p:blipFill>
          <a:blip r:embed="rId4"/>
          <a:stretch>
            <a:fillRect/>
          </a:stretch>
        </p:blipFill>
        <p:spPr>
          <a:xfrm>
            <a:off x="3420533" y="3347091"/>
            <a:ext cx="5435599" cy="1849613"/>
          </a:xfrm>
          <a:prstGeom prst="rect">
            <a:avLst/>
          </a:prstGeom>
        </p:spPr>
      </p:pic>
      <p:sp>
        <p:nvSpPr>
          <p:cNvPr id="12" name="TextBox 11"/>
          <p:cNvSpPr txBox="1"/>
          <p:nvPr/>
        </p:nvSpPr>
        <p:spPr>
          <a:xfrm>
            <a:off x="49749" y="5261400"/>
            <a:ext cx="3523959" cy="369332"/>
          </a:xfrm>
          <a:prstGeom prst="rect">
            <a:avLst/>
          </a:prstGeom>
          <a:noFill/>
        </p:spPr>
        <p:txBody>
          <a:bodyPr wrap="none" rtlCol="0">
            <a:spAutoFit/>
          </a:bodyPr>
          <a:lstStyle/>
          <a:p>
            <a:r>
              <a:rPr lang="en-US" b="1" dirty="0"/>
              <a:t>Watts &amp; </a:t>
            </a:r>
            <a:r>
              <a:rPr lang="en-US" b="1" dirty="0" err="1"/>
              <a:t>Strogatz</a:t>
            </a:r>
            <a:r>
              <a:rPr lang="en-US" b="1" dirty="0"/>
              <a:t>, Nature 1998.</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875110" y="1071562"/>
            <a:ext cx="7358063" cy="3914180"/>
          </a:xfrm>
        </p:spPr>
        <p:txBody>
          <a:bodyPr>
            <a:normAutofit/>
          </a:bodyPr>
          <a:lstStyle/>
          <a:p>
            <a:pPr marL="636218">
              <a:buBlip>
                <a:blip r:embed="rId2"/>
              </a:buBlip>
            </a:pPr>
            <a:r>
              <a:rPr lang="en-US" sz="2400" b="1" dirty="0">
                <a:latin typeface="Helvetica"/>
                <a:cs typeface="Helvetica"/>
              </a:rPr>
              <a:t>Clustering coefficient: </a:t>
            </a:r>
          </a:p>
          <a:p>
            <a:pPr marL="636218">
              <a:buNone/>
            </a:pPr>
            <a:r>
              <a:rPr lang="en-US" sz="2400" b="1" dirty="0">
                <a:latin typeface="Helvetica"/>
                <a:cs typeface="Helvetica"/>
              </a:rPr>
              <a:t>     </a:t>
            </a:r>
            <a:r>
              <a:rPr lang="en-US" sz="1600" dirty="0">
                <a:latin typeface="Helvetica"/>
                <a:cs typeface="Helvetica"/>
              </a:rPr>
              <a:t>what fraction of your neighbors are connected?</a:t>
            </a:r>
          </a:p>
          <a:p>
            <a:pPr marL="636218">
              <a:buNone/>
            </a:pPr>
            <a:endParaRPr lang="en-US" sz="1600" dirty="0">
              <a:latin typeface="Helvetica"/>
              <a:cs typeface="Helvetica"/>
            </a:endParaRPr>
          </a:p>
          <a:p>
            <a:pPr marL="948746" lvl="1">
              <a:buBlip>
                <a:blip r:embed="rId2"/>
              </a:buBlip>
            </a:pPr>
            <a:r>
              <a:rPr lang="en-US" sz="1600" dirty="0">
                <a:latin typeface="Helvetica"/>
                <a:cs typeface="Helvetica"/>
              </a:rPr>
              <a:t>Node i with degree </a:t>
            </a:r>
            <a:r>
              <a:rPr lang="en-US" sz="1600" i="1" dirty="0" err="1">
                <a:latin typeface="Helvetica"/>
                <a:cs typeface="Helvetica"/>
              </a:rPr>
              <a:t>k</a:t>
            </a:r>
            <a:r>
              <a:rPr lang="en-US" sz="1600" i="1" baseline="-6000" dirty="0" err="1">
                <a:latin typeface="Helvetica"/>
                <a:cs typeface="Helvetica"/>
              </a:rPr>
              <a:t>i</a:t>
            </a:r>
            <a:endParaRPr lang="en-US" sz="1600" i="1" baseline="-6000" dirty="0">
              <a:latin typeface="Helvetica"/>
              <a:cs typeface="Helvetica"/>
            </a:endParaRPr>
          </a:p>
          <a:p>
            <a:pPr marL="948746" lvl="1">
              <a:buNone/>
            </a:pPr>
            <a:endParaRPr lang="en-US" sz="1600" dirty="0">
              <a:latin typeface="Helvetica"/>
              <a:cs typeface="Helvetica"/>
            </a:endParaRPr>
          </a:p>
          <a:p>
            <a:pPr marL="948746" lvl="1">
              <a:buBlip>
                <a:blip r:embed="rId2"/>
              </a:buBlip>
            </a:pPr>
            <a:r>
              <a:rPr lang="en-US" sz="1600" dirty="0" err="1">
                <a:latin typeface="Helvetica"/>
                <a:cs typeface="Helvetica"/>
              </a:rPr>
              <a:t>C</a:t>
            </a:r>
            <a:r>
              <a:rPr lang="en-US" sz="1600" baseline="-6000" dirty="0" err="1">
                <a:latin typeface="Helvetica"/>
                <a:cs typeface="Helvetica"/>
              </a:rPr>
              <a:t>i</a:t>
            </a:r>
            <a:r>
              <a:rPr lang="en-US" sz="1600" dirty="0">
                <a:latin typeface="Helvetica"/>
                <a:cs typeface="Helvetica"/>
              </a:rPr>
              <a:t> in [0,1]</a:t>
            </a:r>
          </a:p>
        </p:txBody>
      </p:sp>
      <p:grpSp>
        <p:nvGrpSpPr>
          <p:cNvPr id="2" name="Group 3"/>
          <p:cNvGrpSpPr>
            <a:grpSpLocks/>
          </p:cNvGrpSpPr>
          <p:nvPr/>
        </p:nvGrpSpPr>
        <p:grpSpPr bwMode="auto">
          <a:xfrm>
            <a:off x="425766" y="3787676"/>
            <a:ext cx="2205633" cy="989707"/>
            <a:chOff x="0" y="0"/>
            <a:chExt cx="1976" cy="1064"/>
          </a:xfrm>
        </p:grpSpPr>
        <p:sp>
          <p:nvSpPr>
            <p:cNvPr id="47108"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3577" name="Picture 5"/>
            <p:cNvPicPr>
              <a:picLocks noChangeArrowheads="1"/>
            </p:cNvPicPr>
            <p:nvPr/>
          </p:nvPicPr>
          <p:blipFill>
            <a:blip r:embed="rId3"/>
            <a:srcRect/>
            <a:stretch>
              <a:fillRect/>
            </a:stretch>
          </p:blipFill>
          <p:spPr bwMode="auto">
            <a:xfrm>
              <a:off x="123" y="66"/>
              <a:ext cx="1719" cy="899"/>
            </a:xfrm>
            <a:prstGeom prst="rect">
              <a:avLst/>
            </a:prstGeom>
            <a:noFill/>
            <a:ln w="12700">
              <a:noFill/>
              <a:miter lim="800000"/>
              <a:headEnd/>
              <a:tailEnd/>
            </a:ln>
          </p:spPr>
        </p:pic>
      </p:gr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CLUSTERING COEFFICIENT</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11"/>
          <p:cNvSpPr txBox="1"/>
          <p:nvPr/>
        </p:nvSpPr>
        <p:spPr>
          <a:xfrm>
            <a:off x="49749" y="5261400"/>
            <a:ext cx="3523959" cy="369332"/>
          </a:xfrm>
          <a:prstGeom prst="rect">
            <a:avLst/>
          </a:prstGeom>
          <a:noFill/>
        </p:spPr>
        <p:txBody>
          <a:bodyPr wrap="none" rtlCol="0">
            <a:spAutoFit/>
          </a:bodyPr>
          <a:lstStyle/>
          <a:p>
            <a:r>
              <a:rPr lang="en-US" b="1" dirty="0"/>
              <a:t>Watts &amp; </a:t>
            </a:r>
            <a:r>
              <a:rPr lang="en-US" b="1" dirty="0" err="1"/>
              <a:t>Strogatz</a:t>
            </a:r>
            <a:r>
              <a:rPr lang="en-US" b="1" dirty="0"/>
              <a:t>, Nature 1998.</a:t>
            </a:r>
          </a:p>
        </p:txBody>
      </p:sp>
      <p:pic>
        <p:nvPicPr>
          <p:cNvPr id="13" name="Picture 12" descr="degree3.pdf"/>
          <p:cNvPicPr>
            <a:picLocks noChangeAspect="1"/>
          </p:cNvPicPr>
          <p:nvPr/>
        </p:nvPicPr>
        <p:blipFill>
          <a:blip r:embed="rId4"/>
          <a:stretch>
            <a:fillRect/>
          </a:stretch>
        </p:blipFill>
        <p:spPr>
          <a:xfrm>
            <a:off x="4025900" y="2412405"/>
            <a:ext cx="5106466" cy="2573337"/>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summary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11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157984"/>
            <a:ext cx="9144000" cy="274320"/>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3771900"/>
            <a:ext cx="9144000" cy="274320"/>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2400" y="767119"/>
            <a:ext cx="8839200" cy="4585870"/>
          </a:xfrm>
          <a:prstGeom prst="rect">
            <a:avLst/>
          </a:prstGeom>
          <a:noFill/>
        </p:spPr>
        <p:txBody>
          <a:bodyPr wrap="square" rtlCol="0">
            <a:spAutoFit/>
          </a:bodyPr>
          <a:lstStyle/>
          <a:p>
            <a:r>
              <a:rPr lang="en-US" sz="2400" b="1" i="1" dirty="0">
                <a:latin typeface="Helvetica"/>
                <a:cs typeface="Helvetica"/>
              </a:rPr>
              <a:t>network</a:t>
            </a:r>
            <a:r>
              <a:rPr lang="en-US" sz="2400" dirty="0">
                <a:latin typeface="Helvetica"/>
                <a:cs typeface="Helvetica"/>
              </a:rPr>
              <a:t> often refers to real systems</a:t>
            </a:r>
          </a:p>
          <a:p>
            <a:pPr>
              <a:buFont typeface="Arial"/>
              <a:buChar char="•"/>
            </a:pPr>
            <a:r>
              <a:rPr lang="en-US" sz="1600" dirty="0">
                <a:latin typeface="Helvetica"/>
                <a:cs typeface="Helvetica"/>
              </a:rPr>
              <a:t>www, </a:t>
            </a:r>
          </a:p>
          <a:p>
            <a:pPr>
              <a:buFont typeface="Arial"/>
              <a:buChar char="•"/>
            </a:pPr>
            <a:r>
              <a:rPr lang="en-US" sz="1600" dirty="0">
                <a:latin typeface="Helvetica"/>
                <a:cs typeface="Helvetica"/>
              </a:rPr>
              <a:t>social network</a:t>
            </a:r>
          </a:p>
          <a:p>
            <a:pPr>
              <a:buFont typeface="Arial"/>
              <a:buChar char="•"/>
            </a:pPr>
            <a:r>
              <a:rPr lang="en-US" sz="1600" dirty="0">
                <a:latin typeface="Helvetica"/>
                <a:cs typeface="Helvetica"/>
              </a:rPr>
              <a:t>metabolic network. </a:t>
            </a:r>
          </a:p>
          <a:p>
            <a:endParaRPr lang="en-US" sz="1600" dirty="0">
              <a:latin typeface="Helvetica"/>
              <a:cs typeface="Helvetica"/>
            </a:endParaRPr>
          </a:p>
          <a:p>
            <a:r>
              <a:rPr lang="en-US" sz="1600" dirty="0">
                <a:solidFill>
                  <a:srgbClr val="800000"/>
                </a:solidFill>
                <a:latin typeface="Helvetica"/>
                <a:cs typeface="Helvetica"/>
              </a:rPr>
              <a:t>Language: (Network, node, link)</a:t>
            </a:r>
          </a:p>
          <a:p>
            <a:endParaRPr lang="en-US" dirty="0">
              <a:latin typeface="Helvetica"/>
              <a:cs typeface="Helvetica"/>
            </a:endParaRPr>
          </a:p>
          <a:p>
            <a:r>
              <a:rPr lang="en-US" sz="2400" b="1" i="1" dirty="0">
                <a:latin typeface="Helvetica"/>
                <a:cs typeface="Helvetica"/>
              </a:rPr>
              <a:t>graph</a:t>
            </a:r>
            <a:r>
              <a:rPr lang="en-US" sz="2400" dirty="0">
                <a:latin typeface="Helvetica"/>
                <a:cs typeface="Helvetica"/>
              </a:rPr>
              <a:t>: mathematical representation of a network</a:t>
            </a:r>
          </a:p>
          <a:p>
            <a:pPr>
              <a:buFont typeface="Arial"/>
              <a:buChar char="•"/>
            </a:pPr>
            <a:r>
              <a:rPr lang="en-US" sz="1600" dirty="0">
                <a:latin typeface="Helvetica"/>
                <a:cs typeface="Helvetica"/>
              </a:rPr>
              <a:t>web graph, </a:t>
            </a:r>
          </a:p>
          <a:p>
            <a:pPr>
              <a:buFont typeface="Arial"/>
              <a:buChar char="•"/>
            </a:pPr>
            <a:r>
              <a:rPr lang="en-US" sz="1600" dirty="0">
                <a:latin typeface="Helvetica"/>
                <a:cs typeface="Helvetica"/>
              </a:rPr>
              <a:t>social graph </a:t>
            </a:r>
            <a:r>
              <a:rPr lang="en-US" sz="1200" dirty="0">
                <a:latin typeface="Helvetica"/>
                <a:cs typeface="Helvetica"/>
              </a:rPr>
              <a:t>(a </a:t>
            </a:r>
            <a:r>
              <a:rPr lang="en-US" sz="1200" dirty="0" err="1">
                <a:latin typeface="Helvetica"/>
                <a:cs typeface="Helvetica"/>
              </a:rPr>
              <a:t>Facebook</a:t>
            </a:r>
            <a:r>
              <a:rPr lang="en-US" sz="1200" dirty="0">
                <a:latin typeface="Helvetica"/>
                <a:cs typeface="Helvetica"/>
              </a:rPr>
              <a:t> term)</a:t>
            </a:r>
          </a:p>
          <a:p>
            <a:pPr lvl="0"/>
            <a:r>
              <a:rPr lang="en-US" sz="1600" dirty="0">
                <a:solidFill>
                  <a:prstClr val="black"/>
                </a:solidFill>
                <a:latin typeface="Helvetica"/>
                <a:cs typeface="Helvetica"/>
              </a:rPr>
              <a:t> </a:t>
            </a:r>
            <a:endParaRPr lang="en-US" sz="1600" dirty="0">
              <a:latin typeface="Helvetica"/>
              <a:cs typeface="Helvetica"/>
            </a:endParaRPr>
          </a:p>
          <a:p>
            <a:r>
              <a:rPr lang="en-US" sz="1600" dirty="0">
                <a:solidFill>
                  <a:srgbClr val="800000"/>
                </a:solidFill>
                <a:latin typeface="Helvetica"/>
                <a:cs typeface="Helvetica"/>
              </a:rPr>
              <a:t>Language: (Graph, vertex, edge)</a:t>
            </a:r>
          </a:p>
          <a:p>
            <a:endParaRPr lang="en-US" sz="1600" dirty="0">
              <a:solidFill>
                <a:srgbClr val="800000"/>
              </a:solidFill>
              <a:latin typeface="Helvetica"/>
              <a:cs typeface="Helvetica"/>
            </a:endParaRPr>
          </a:p>
          <a:p>
            <a:r>
              <a:rPr lang="en-US" sz="2400" dirty="0">
                <a:latin typeface="Helvetica"/>
                <a:cs typeface="Helvetica"/>
              </a:rPr>
              <a:t>We will try to make this distinction whenever it is appropriate, but in most cases we will use the two terms interchangeably.</a:t>
            </a:r>
          </a:p>
          <a:p>
            <a:endParaRPr lang="en-US" dirty="0">
              <a:latin typeface="Helvetica"/>
              <a:cs typeface="Helvetica"/>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NETWORKS OR GRAPHS?</a:t>
            </a:r>
          </a:p>
        </p:txBody>
      </p:sp>
      <p:sp>
        <p:nvSpPr>
          <p:cNvPr id="6"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947738" y="1165820"/>
            <a:ext cx="7358063" cy="3914180"/>
          </a:xfrm>
        </p:spPr>
        <p:txBody>
          <a:bodyPr/>
          <a:lstStyle/>
          <a:p>
            <a:pPr marL="636218">
              <a:buNone/>
            </a:pPr>
            <a:r>
              <a:rPr lang="en-US" sz="2400" b="1" dirty="0">
                <a:latin typeface="Helvetica"/>
                <a:cs typeface="Helvetica"/>
              </a:rPr>
              <a:t>Degree distribution: 			</a:t>
            </a:r>
            <a:r>
              <a:rPr lang="en-US" sz="2400" b="1" dirty="0" err="1">
                <a:latin typeface="Helvetica"/>
                <a:cs typeface="Helvetica"/>
              </a:rPr>
              <a:t>P(k</a:t>
            </a:r>
            <a:r>
              <a:rPr lang="en-US" sz="2400" b="1" dirty="0">
                <a:latin typeface="Helvetica"/>
                <a:cs typeface="Helvetica"/>
              </a:rPr>
              <a:t>)</a:t>
            </a:r>
          </a:p>
          <a:p>
            <a:pPr marL="636218">
              <a:buNone/>
            </a:pPr>
            <a:endParaRPr lang="en-US" sz="2400" b="1" dirty="0">
              <a:latin typeface="Helvetica"/>
              <a:cs typeface="Helvetica"/>
            </a:endParaRPr>
          </a:p>
          <a:p>
            <a:pPr marL="636218">
              <a:buNone/>
            </a:pPr>
            <a:r>
              <a:rPr lang="en-US" sz="2400" b="1" dirty="0">
                <a:latin typeface="Helvetica"/>
                <a:cs typeface="Helvetica"/>
              </a:rPr>
              <a:t>Path length: 						</a:t>
            </a:r>
            <a:r>
              <a:rPr lang="en-US" sz="2400" b="1" i="1" dirty="0">
                <a:latin typeface="Helvetica"/>
                <a:cs typeface="Helvetica"/>
              </a:rPr>
              <a:t>&lt;</a:t>
            </a:r>
            <a:r>
              <a:rPr lang="en-US" sz="2400" b="1" i="1" dirty="0" err="1">
                <a:latin typeface="Helvetica"/>
                <a:cs typeface="Helvetica"/>
              </a:rPr>
              <a:t>d</a:t>
            </a:r>
            <a:r>
              <a:rPr lang="en-US" sz="2400" b="1" i="1" dirty="0">
                <a:latin typeface="Helvetica"/>
                <a:cs typeface="Helvetica"/>
              </a:rPr>
              <a:t>&gt;</a:t>
            </a:r>
            <a:r>
              <a:rPr lang="en-US" sz="2400" b="1" dirty="0">
                <a:latin typeface="Helvetica"/>
                <a:cs typeface="Helvetica"/>
              </a:rPr>
              <a:t>			</a:t>
            </a:r>
          </a:p>
          <a:p>
            <a:pPr marL="636218">
              <a:buNone/>
            </a:pPr>
            <a:endParaRPr lang="en-US" sz="2400" b="1" dirty="0">
              <a:latin typeface="Helvetica"/>
              <a:cs typeface="Helvetica"/>
            </a:endParaRPr>
          </a:p>
          <a:p>
            <a:pPr marL="636218">
              <a:buNone/>
            </a:pPr>
            <a:r>
              <a:rPr lang="en-US" sz="2400" b="1" dirty="0">
                <a:latin typeface="Helvetica"/>
                <a:cs typeface="Helvetica"/>
              </a:rPr>
              <a:t>Clustering coefficient:</a:t>
            </a:r>
            <a:endParaRPr lang="en-US" dirty="0"/>
          </a:p>
        </p:txBody>
      </p:sp>
      <p:pic>
        <p:nvPicPr>
          <p:cNvPr id="193577" name="Picture 5"/>
          <p:cNvPicPr>
            <a:picLocks noChangeArrowheads="1"/>
          </p:cNvPicPr>
          <p:nvPr/>
        </p:nvPicPr>
        <p:blipFill>
          <a:blip r:embed="rId2"/>
          <a:srcRect/>
          <a:stretch>
            <a:fillRect/>
          </a:stretch>
        </p:blipFill>
        <p:spPr bwMode="auto">
          <a:xfrm>
            <a:off x="5246093" y="2845694"/>
            <a:ext cx="1918767" cy="836228"/>
          </a:xfrm>
          <a:prstGeom prst="rect">
            <a:avLst/>
          </a:prstGeom>
          <a:noFill/>
          <a:ln w="12700">
            <a:noFill/>
            <a:miter lim="800000"/>
            <a:headEnd/>
            <a:tailEnd/>
          </a:ln>
        </p:spPr>
      </p:pic>
      <p:sp>
        <p:nvSpPr>
          <p:cNvPr id="4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2159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THREE CENTRAL QUANTITIES IN NETWORK SCIENCE</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flipV="1">
            <a:off x="1632068"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3398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447800"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p:nvPr/>
        </p:nvCxnSpPr>
        <p:spPr>
          <a:xfrm rot="5100000" flipH="1" flipV="1">
            <a:off x="7013912" y="1572691"/>
            <a:ext cx="644720" cy="374434"/>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901213" y="1850048"/>
            <a:ext cx="622436" cy="224343"/>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flipV="1">
            <a:off x="6237300" y="2082268"/>
            <a:ext cx="913486" cy="190506"/>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349726" y="1510772"/>
            <a:ext cx="664813" cy="494770"/>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4447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447800" y="2130425"/>
            <a:ext cx="313044" cy="369332"/>
          </a:xfrm>
          <a:prstGeom prst="rect">
            <a:avLst/>
          </a:prstGeom>
          <a:noFill/>
        </p:spPr>
        <p:txBody>
          <a:bodyPr wrap="square" rtlCol="0">
            <a:spAutoFit/>
          </a:bodyPr>
          <a:lstStyle/>
          <a:p>
            <a:r>
              <a:rPr lang="en-US" b="1" dirty="0">
                <a:latin typeface="Helvetica"/>
                <a:cs typeface="Helvetica"/>
              </a:rPr>
              <a:t>3</a:t>
            </a:r>
          </a:p>
        </p:txBody>
      </p:sp>
      <p:graphicFrame>
        <p:nvGraphicFramePr>
          <p:cNvPr id="37" name="Object 36"/>
          <p:cNvGraphicFramePr>
            <a:graphicFrameLocks noChangeAspect="1"/>
          </p:cNvGraphicFramePr>
          <p:nvPr/>
        </p:nvGraphicFramePr>
        <p:xfrm>
          <a:off x="1031875" y="2581799"/>
          <a:ext cx="2149475" cy="1333500"/>
        </p:xfrm>
        <a:graphic>
          <a:graphicData uri="http://schemas.openxmlformats.org/presentationml/2006/ole">
            <mc:AlternateContent xmlns:mc="http://schemas.openxmlformats.org/markup-compatibility/2006">
              <mc:Choice xmlns:v="urn:schemas-microsoft-com:vml" Requires="v">
                <p:oleObj name="Equation" r:id="rId2" imgW="1193800" imgH="889000" progId="Equation.3">
                  <p:embed/>
                </p:oleObj>
              </mc:Choice>
              <mc:Fallback>
                <p:oleObj name="Equation" r:id="rId2" imgW="1193800" imgH="889000" progId="Equation.3">
                  <p:embed/>
                  <p:pic>
                    <p:nvPicPr>
                      <p:cNvPr id="0" name="Picture 1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75" y="2581799"/>
                        <a:ext cx="2149475"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3"/>
          <p:cNvGraphicFramePr>
            <a:graphicFrameLocks noChangeAspect="1"/>
          </p:cNvGraphicFramePr>
          <p:nvPr/>
        </p:nvGraphicFramePr>
        <p:xfrm>
          <a:off x="1031875" y="4055533"/>
          <a:ext cx="2598737" cy="1079495"/>
        </p:xfrm>
        <a:graphic>
          <a:graphicData uri="http://schemas.openxmlformats.org/presentationml/2006/ole">
            <mc:AlternateContent xmlns:mc="http://schemas.openxmlformats.org/markup-compatibility/2006">
              <mc:Choice xmlns:v="urn:schemas-microsoft-com:vml" Requires="v">
                <p:oleObj name="Equation" r:id="rId4" imgW="1587500" imgH="660400" progId="Equation.3">
                  <p:embed/>
                </p:oleObj>
              </mc:Choice>
              <mc:Fallback>
                <p:oleObj name="Equation" r:id="rId4" imgW="1587500" imgH="660400" progId="Equation.3">
                  <p:embed/>
                  <p:pic>
                    <p:nvPicPr>
                      <p:cNvPr id="0" name="Picture 1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75" y="4055533"/>
                        <a:ext cx="2598737" cy="1079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53"/>
          <p:cNvGraphicFramePr>
            <a:graphicFrameLocks noChangeAspect="1"/>
          </p:cNvGraphicFramePr>
          <p:nvPr/>
        </p:nvGraphicFramePr>
        <p:xfrm>
          <a:off x="5237799" y="2581799"/>
          <a:ext cx="2592387" cy="1349790"/>
        </p:xfrm>
        <a:graphic>
          <a:graphicData uri="http://schemas.openxmlformats.org/presentationml/2006/ole">
            <mc:AlternateContent xmlns:mc="http://schemas.openxmlformats.org/markup-compatibility/2006">
              <mc:Choice xmlns:v="urn:schemas-microsoft-com:vml" Requires="v">
                <p:oleObj name="Equation" r:id="rId6" imgW="1422400" imgH="889000" progId="Equation.3">
                  <p:embed/>
                </p:oleObj>
              </mc:Choice>
              <mc:Fallback>
                <p:oleObj name="Equation" r:id="rId6" imgW="1422400" imgH="889000" progId="Equation.3">
                  <p:embed/>
                  <p:pic>
                    <p:nvPicPr>
                      <p:cNvPr id="0" name="Picture 1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7799" y="2581799"/>
                        <a:ext cx="2592387" cy="13497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Object 3"/>
          <p:cNvGraphicFramePr>
            <a:graphicFrameLocks noChangeAspect="1"/>
          </p:cNvGraphicFramePr>
          <p:nvPr/>
        </p:nvGraphicFramePr>
        <p:xfrm>
          <a:off x="5689601" y="4232799"/>
          <a:ext cx="2328863" cy="902229"/>
        </p:xfrm>
        <a:graphic>
          <a:graphicData uri="http://schemas.openxmlformats.org/presentationml/2006/ole">
            <mc:AlternateContent xmlns:mc="http://schemas.openxmlformats.org/markup-compatibility/2006">
              <mc:Choice xmlns:v="urn:schemas-microsoft-com:vml" Requires="v">
                <p:oleObj name="Equation" r:id="rId8" imgW="1422400" imgH="660400" progId="Equation.3">
                  <p:embed/>
                </p:oleObj>
              </mc:Choice>
              <mc:Fallback>
                <p:oleObj name="Equation" r:id="rId8" imgW="1422400" imgH="660400" progId="Equation.3">
                  <p:embed/>
                  <p:pic>
                    <p:nvPicPr>
                      <p:cNvPr id="0" name="Picture 1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9601" y="4232799"/>
                        <a:ext cx="2328863"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3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40"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a:latin typeface="Helvetica" pitchFamily="36" charset="0"/>
                <a:ea typeface="Helvetica" pitchFamily="36" charset="0"/>
                <a:cs typeface="Helvetica" pitchFamily="36" charset="0"/>
              </a:rPr>
              <a:t>1</a:t>
            </a:r>
          </a:p>
        </p:txBody>
      </p:sp>
      <p:sp>
        <p:nvSpPr>
          <p:cNvPr id="41" name="TextBox 40"/>
          <p:cNvSpPr txBox="1"/>
          <p:nvPr/>
        </p:nvSpPr>
        <p:spPr>
          <a:xfrm>
            <a:off x="304800" y="671612"/>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42" name="TextBox 41"/>
          <p:cNvSpPr txBox="1"/>
          <p:nvPr/>
        </p:nvSpPr>
        <p:spPr>
          <a:xfrm>
            <a:off x="4845051" y="671612"/>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sp>
        <p:nvSpPr>
          <p:cNvPr id="43" name="Rectangle 42"/>
          <p:cNvSpPr/>
          <p:nvPr/>
        </p:nvSpPr>
        <p:spPr>
          <a:xfrm>
            <a:off x="44831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708045" y="13533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695345" y="1304131"/>
            <a:ext cx="313044" cy="369332"/>
          </a:xfrm>
          <a:prstGeom prst="rect">
            <a:avLst/>
          </a:prstGeom>
          <a:noFill/>
        </p:spPr>
        <p:txBody>
          <a:bodyPr wrap="square" rtlCol="0">
            <a:spAutoFit/>
          </a:bodyPr>
          <a:lstStyle/>
          <a:p>
            <a:r>
              <a:rPr lang="en-US" b="1" dirty="0">
                <a:latin typeface="Helvetica"/>
                <a:cs typeface="Helvetica"/>
              </a:rPr>
              <a:t>1</a:t>
            </a:r>
          </a:p>
        </p:txBody>
      </p:sp>
      <p:sp>
        <p:nvSpPr>
          <p:cNvPr id="59" name="Oval 58"/>
          <p:cNvSpPr/>
          <p:nvPr/>
        </p:nvSpPr>
        <p:spPr>
          <a:xfrm>
            <a:off x="2918330" y="10220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517740" y="19515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900031" y="971021"/>
            <a:ext cx="313044" cy="369332"/>
          </a:xfrm>
          <a:prstGeom prst="rect">
            <a:avLst/>
          </a:prstGeom>
          <a:noFill/>
        </p:spPr>
        <p:txBody>
          <a:bodyPr wrap="none" rtlCol="0">
            <a:spAutoFit/>
          </a:bodyPr>
          <a:lstStyle/>
          <a:p>
            <a:r>
              <a:rPr lang="en-US" b="1" dirty="0">
                <a:latin typeface="Helvetica"/>
                <a:cs typeface="Helvetica"/>
              </a:rPr>
              <a:t>4</a:t>
            </a:r>
          </a:p>
        </p:txBody>
      </p:sp>
      <p:sp>
        <p:nvSpPr>
          <p:cNvPr id="34" name="TextBox 33"/>
          <p:cNvSpPr txBox="1"/>
          <p:nvPr/>
        </p:nvSpPr>
        <p:spPr>
          <a:xfrm>
            <a:off x="2517740" y="1901494"/>
            <a:ext cx="313044" cy="369332"/>
          </a:xfrm>
          <a:prstGeom prst="rect">
            <a:avLst/>
          </a:prstGeom>
          <a:noFill/>
        </p:spPr>
        <p:txBody>
          <a:bodyPr wrap="none" rtlCol="0">
            <a:spAutoFit/>
          </a:bodyPr>
          <a:lstStyle/>
          <a:p>
            <a:r>
              <a:rPr lang="en-US" b="1" dirty="0">
                <a:latin typeface="Helvetica"/>
                <a:cs typeface="Helvetica"/>
              </a:rPr>
              <a:t>2</a:t>
            </a:r>
          </a:p>
        </p:txBody>
      </p:sp>
      <p:sp>
        <p:nvSpPr>
          <p:cNvPr id="63" name="Oval 62"/>
          <p:cNvSpPr/>
          <p:nvPr/>
        </p:nvSpPr>
        <p:spPr>
          <a:xfrm>
            <a:off x="5912371"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203941" y="1340353"/>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7014539" y="1936485"/>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7405088" y="1133277"/>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5908517" y="2136246"/>
            <a:ext cx="313044" cy="369332"/>
          </a:xfrm>
          <a:prstGeom prst="rect">
            <a:avLst/>
          </a:prstGeom>
          <a:noFill/>
        </p:spPr>
        <p:txBody>
          <a:bodyPr wrap="none" rtlCol="0">
            <a:spAutoFit/>
          </a:bodyPr>
          <a:lstStyle/>
          <a:p>
            <a:r>
              <a:rPr lang="en-US" b="1" dirty="0">
                <a:latin typeface="Helvetica"/>
                <a:cs typeface="Helvetica"/>
              </a:rPr>
              <a:t>3</a:t>
            </a:r>
          </a:p>
        </p:txBody>
      </p:sp>
      <p:sp>
        <p:nvSpPr>
          <p:cNvPr id="51" name="TextBox 50"/>
          <p:cNvSpPr txBox="1"/>
          <p:nvPr/>
        </p:nvSpPr>
        <p:spPr>
          <a:xfrm>
            <a:off x="7007032" y="1882444"/>
            <a:ext cx="313044" cy="369332"/>
          </a:xfrm>
          <a:prstGeom prst="rect">
            <a:avLst/>
          </a:prstGeom>
          <a:noFill/>
        </p:spPr>
        <p:txBody>
          <a:bodyPr wrap="none" rtlCol="0">
            <a:spAutoFit/>
          </a:bodyPr>
          <a:lstStyle/>
          <a:p>
            <a:r>
              <a:rPr lang="en-US" b="1" dirty="0">
                <a:latin typeface="Helvetica"/>
                <a:cs typeface="Helvetica"/>
              </a:rPr>
              <a:t>2</a:t>
            </a:r>
          </a:p>
        </p:txBody>
      </p:sp>
      <p:sp>
        <p:nvSpPr>
          <p:cNvPr id="50" name="TextBox 49"/>
          <p:cNvSpPr txBox="1"/>
          <p:nvPr/>
        </p:nvSpPr>
        <p:spPr>
          <a:xfrm>
            <a:off x="6187882" y="1291696"/>
            <a:ext cx="313044" cy="369332"/>
          </a:xfrm>
          <a:prstGeom prst="rect">
            <a:avLst/>
          </a:prstGeom>
          <a:noFill/>
        </p:spPr>
        <p:txBody>
          <a:bodyPr wrap="none" rtlCol="0">
            <a:spAutoFit/>
          </a:bodyPr>
          <a:lstStyle/>
          <a:p>
            <a:r>
              <a:rPr lang="en-US" b="1" dirty="0">
                <a:latin typeface="Helvetica"/>
                <a:cs typeface="Helvetica"/>
              </a:rPr>
              <a:t>1</a:t>
            </a:r>
          </a:p>
        </p:txBody>
      </p:sp>
      <p:sp>
        <p:nvSpPr>
          <p:cNvPr id="53" name="TextBox 52"/>
          <p:cNvSpPr txBox="1"/>
          <p:nvPr/>
        </p:nvSpPr>
        <p:spPr>
          <a:xfrm>
            <a:off x="7386148" y="1082146"/>
            <a:ext cx="313044" cy="369332"/>
          </a:xfrm>
          <a:prstGeom prst="rect">
            <a:avLst/>
          </a:prstGeom>
          <a:noFill/>
        </p:spPr>
        <p:txBody>
          <a:bodyPr wrap="none" rtlCol="0">
            <a:spAutoFit/>
          </a:bodyPr>
          <a:lstStyle/>
          <a:p>
            <a:r>
              <a:rPr lang="en-US" b="1" dirty="0">
                <a:latin typeface="Helvetica"/>
                <a:cs typeface="Helvetica"/>
              </a:rPr>
              <a:t>4</a:t>
            </a:r>
          </a:p>
        </p:txBody>
      </p:sp>
      <p:sp>
        <p:nvSpPr>
          <p:cNvPr id="44" name="TextBox 43"/>
          <p:cNvSpPr txBox="1"/>
          <p:nvPr/>
        </p:nvSpPr>
        <p:spPr>
          <a:xfrm>
            <a:off x="304800" y="5230623"/>
            <a:ext cx="3864417" cy="276999"/>
          </a:xfrm>
          <a:prstGeom prst="rect">
            <a:avLst/>
          </a:prstGeom>
          <a:noFill/>
        </p:spPr>
        <p:txBody>
          <a:bodyPr wrap="square" rtlCol="0">
            <a:spAutoFit/>
          </a:bodyPr>
          <a:lstStyle/>
          <a:p>
            <a:r>
              <a:rPr lang="hu-HU" sz="1200" i="1" dirty="0">
                <a:solidFill>
                  <a:srgbClr val="800000"/>
                </a:solidFill>
                <a:latin typeface="Helvetica"/>
                <a:cs typeface="Helvetica"/>
              </a:rPr>
              <a:t>Actor network, protein-protein interactions</a:t>
            </a:r>
          </a:p>
        </p:txBody>
      </p:sp>
      <p:sp>
        <p:nvSpPr>
          <p:cNvPr id="46" name="TextBox 45"/>
          <p:cNvSpPr txBox="1"/>
          <p:nvPr/>
        </p:nvSpPr>
        <p:spPr>
          <a:xfrm>
            <a:off x="4845051" y="5230623"/>
            <a:ext cx="3733800" cy="276999"/>
          </a:xfrm>
          <a:prstGeom prst="rect">
            <a:avLst/>
          </a:prstGeom>
          <a:noFill/>
        </p:spPr>
        <p:txBody>
          <a:bodyPr wrap="square" rtlCol="0">
            <a:spAutoFit/>
          </a:bodyPr>
          <a:lstStyle/>
          <a:p>
            <a:r>
              <a:rPr lang="hu-HU" sz="1200" i="1" dirty="0">
                <a:solidFill>
                  <a:srgbClr val="800000"/>
                </a:solidFill>
                <a:latin typeface="Helvetica"/>
                <a:cs typeface="Helvetica"/>
              </a:rPr>
              <a:t>WWW, citation networks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rot="5400000">
            <a:off x="13398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632068"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4447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nvGraphicFramePr>
        <p:xfrm>
          <a:off x="846139" y="2717271"/>
          <a:ext cx="2560637" cy="1333500"/>
        </p:xfrm>
        <a:graphic>
          <a:graphicData uri="http://schemas.openxmlformats.org/presentationml/2006/ole">
            <mc:AlternateContent xmlns:mc="http://schemas.openxmlformats.org/markup-compatibility/2006">
              <mc:Choice xmlns:v="urn:schemas-microsoft-com:vml" Requires="v">
                <p:oleObj name="Equation" r:id="rId2" imgW="1422400" imgH="889000" progId="Equation.3">
                  <p:embed/>
                </p:oleObj>
              </mc:Choice>
              <mc:Fallback>
                <p:oleObj name="Equation" r:id="rId2" imgW="1422400" imgH="889000" progId="Equation.3">
                  <p:embed/>
                  <p:pic>
                    <p:nvPicPr>
                      <p:cNvPr id="0" name="Picture 1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9" y="2717271"/>
                        <a:ext cx="25606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3"/>
          <p:cNvGraphicFramePr>
            <a:graphicFrameLocks noChangeAspect="1"/>
          </p:cNvGraphicFramePr>
          <p:nvPr/>
        </p:nvGraphicFramePr>
        <p:xfrm>
          <a:off x="900272" y="4249733"/>
          <a:ext cx="2598737" cy="902229"/>
        </p:xfrm>
        <a:graphic>
          <a:graphicData uri="http://schemas.openxmlformats.org/presentationml/2006/ole">
            <mc:AlternateContent xmlns:mc="http://schemas.openxmlformats.org/markup-compatibility/2006">
              <mc:Choice xmlns:v="urn:schemas-microsoft-com:vml" Requires="v">
                <p:oleObj name="Equation" r:id="rId4" imgW="1587500" imgH="660400" progId="Equation.3">
                  <p:embed/>
                </p:oleObj>
              </mc:Choice>
              <mc:Fallback>
                <p:oleObj name="Equation" r:id="rId4" imgW="1587500" imgH="660400" progId="Equation.3">
                  <p:embed/>
                  <p:pic>
                    <p:nvPicPr>
                      <p:cNvPr id="0" name="Picture 1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272" y="4249733"/>
                        <a:ext cx="2598737"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Straight Connector 38"/>
          <p:cNvCxnSpPr/>
          <p:nvPr/>
        </p:nvCxnSpPr>
        <p:spPr>
          <a:xfrm rot="5400000">
            <a:off x="5886448" y="1828391"/>
            <a:ext cx="825505" cy="241066"/>
          </a:xfrm>
          <a:prstGeom prst="line">
            <a:avLst/>
          </a:prstGeom>
          <a:ln w="190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419734" y="1536171"/>
            <a:ext cx="793866" cy="571499"/>
          </a:xfrm>
          <a:prstGeom prst="line">
            <a:avLst/>
          </a:prstGeom>
          <a:ln w="762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178667" y="21076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5400000">
            <a:off x="6991353" y="1504421"/>
            <a:ext cx="825498" cy="380999"/>
          </a:xfrm>
          <a:prstGeom prst="line">
            <a:avLst/>
          </a:prstGeom>
          <a:ln w="1270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64" name="Object 63"/>
          <p:cNvGraphicFramePr>
            <a:graphicFrameLocks noChangeAspect="1"/>
          </p:cNvGraphicFramePr>
          <p:nvPr/>
        </p:nvGraphicFramePr>
        <p:xfrm>
          <a:off x="5211764" y="2717271"/>
          <a:ext cx="3017837" cy="1333500"/>
        </p:xfrm>
        <a:graphic>
          <a:graphicData uri="http://schemas.openxmlformats.org/presentationml/2006/ole">
            <mc:AlternateContent xmlns:mc="http://schemas.openxmlformats.org/markup-compatibility/2006">
              <mc:Choice xmlns:v="urn:schemas-microsoft-com:vml" Requires="v">
                <p:oleObj name="Equation" r:id="rId6" imgW="1676400" imgH="889000" progId="Equation.3">
                  <p:embed/>
                </p:oleObj>
              </mc:Choice>
              <mc:Fallback>
                <p:oleObj name="Equation" r:id="rId6" imgW="1676400" imgH="889000" progId="Equation.3">
                  <p:embed/>
                  <p:pic>
                    <p:nvPicPr>
                      <p:cNvPr id="0" name="Picture 1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1764" y="2717271"/>
                        <a:ext cx="30178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3"/>
          <p:cNvGraphicFramePr>
            <a:graphicFrameLocks noChangeAspect="1"/>
          </p:cNvGraphicFramePr>
          <p:nvPr/>
        </p:nvGraphicFramePr>
        <p:xfrm>
          <a:off x="5002214" y="4249733"/>
          <a:ext cx="3576637" cy="902229"/>
        </p:xfrm>
        <a:graphic>
          <a:graphicData uri="http://schemas.openxmlformats.org/presentationml/2006/ole">
            <mc:AlternateContent xmlns:mc="http://schemas.openxmlformats.org/markup-compatibility/2006">
              <mc:Choice xmlns:v="urn:schemas-microsoft-com:vml" Requires="v">
                <p:oleObj name="Equation" r:id="rId8" imgW="2184400" imgH="660400" progId="Equation.3">
                  <p:embed/>
                </p:oleObj>
              </mc:Choice>
              <mc:Fallback>
                <p:oleObj name="Equation" r:id="rId8" imgW="2184400" imgH="660400" progId="Equation.3">
                  <p:embed/>
                  <p:pic>
                    <p:nvPicPr>
                      <p:cNvPr id="0" name="Picture 1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2214" y="4249733"/>
                        <a:ext cx="3576637"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TextBox 3"/>
          <p:cNvSpPr txBox="1">
            <a:spLocks noChangeArrowheads="1"/>
          </p:cNvSpPr>
          <p:nvPr/>
        </p:nvSpPr>
        <p:spPr bwMode="auto">
          <a:xfrm>
            <a:off x="6477000" y="5459169"/>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48"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a:latin typeface="Helvetica" pitchFamily="36" charset="0"/>
                <a:ea typeface="Helvetica" pitchFamily="36" charset="0"/>
                <a:cs typeface="Helvetica" pitchFamily="36" charset="0"/>
              </a:rPr>
              <a:t>2</a:t>
            </a:r>
          </a:p>
        </p:txBody>
      </p:sp>
      <p:sp>
        <p:nvSpPr>
          <p:cNvPr id="49" name="TextBox 48"/>
          <p:cNvSpPr txBox="1"/>
          <p:nvPr/>
        </p:nvSpPr>
        <p:spPr>
          <a:xfrm>
            <a:off x="304800" y="671612"/>
            <a:ext cx="1981200" cy="723275"/>
          </a:xfrm>
          <a:prstGeom prst="rect">
            <a:avLst/>
          </a:prstGeom>
          <a:noFill/>
        </p:spPr>
        <p:txBody>
          <a:bodyPr wrap="square" rtlCol="0">
            <a:spAutoFit/>
          </a:bodyPr>
          <a:lstStyle/>
          <a:p>
            <a:r>
              <a:rPr lang="en-US" sz="2400" b="1" dirty="0" err="1">
                <a:latin typeface="Helvetica"/>
                <a:cs typeface="Helvetica"/>
              </a:rPr>
              <a:t>Unweighted</a:t>
            </a:r>
            <a:endParaRPr lang="en-US" sz="2400" b="1" dirty="0">
              <a:latin typeface="Helvetica"/>
              <a:cs typeface="Helvetica"/>
            </a:endParaRPr>
          </a:p>
          <a:p>
            <a:r>
              <a:rPr lang="en-US" sz="1600" b="1" dirty="0">
                <a:latin typeface="Helvetica"/>
                <a:cs typeface="Helvetica"/>
              </a:rPr>
              <a:t>(undirected) </a:t>
            </a:r>
          </a:p>
        </p:txBody>
      </p:sp>
      <p:sp>
        <p:nvSpPr>
          <p:cNvPr id="50" name="TextBox 49"/>
          <p:cNvSpPr txBox="1"/>
          <p:nvPr/>
        </p:nvSpPr>
        <p:spPr>
          <a:xfrm>
            <a:off x="4845051" y="671612"/>
            <a:ext cx="1981200" cy="707886"/>
          </a:xfrm>
          <a:prstGeom prst="rect">
            <a:avLst/>
          </a:prstGeom>
          <a:noFill/>
        </p:spPr>
        <p:txBody>
          <a:bodyPr wrap="square" rtlCol="0">
            <a:spAutoFit/>
          </a:bodyPr>
          <a:lstStyle/>
          <a:p>
            <a:r>
              <a:rPr lang="en-US" sz="2400" b="1" dirty="0">
                <a:latin typeface="Helvetica"/>
                <a:cs typeface="Helvetica"/>
              </a:rPr>
              <a:t>Weighted</a:t>
            </a:r>
          </a:p>
          <a:p>
            <a:r>
              <a:rPr lang="en-US" sz="1600" b="1" dirty="0">
                <a:latin typeface="Helvetica"/>
                <a:cs typeface="Helvetica"/>
              </a:rPr>
              <a:t>(undirected) </a:t>
            </a:r>
          </a:p>
        </p:txBody>
      </p:sp>
      <p:sp>
        <p:nvSpPr>
          <p:cNvPr id="51" name="Rectangle 50"/>
          <p:cNvSpPr/>
          <p:nvPr/>
        </p:nvSpPr>
        <p:spPr>
          <a:xfrm>
            <a:off x="44831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447800"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1447800" y="2130425"/>
            <a:ext cx="313044" cy="369332"/>
          </a:xfrm>
          <a:prstGeom prst="rect">
            <a:avLst/>
          </a:prstGeom>
          <a:noFill/>
        </p:spPr>
        <p:txBody>
          <a:bodyPr wrap="square" rtlCol="0">
            <a:spAutoFit/>
          </a:bodyPr>
          <a:lstStyle/>
          <a:p>
            <a:r>
              <a:rPr lang="en-US" b="1" dirty="0">
                <a:latin typeface="Helvetica"/>
                <a:cs typeface="Helvetica"/>
              </a:rPr>
              <a:t>3</a:t>
            </a:r>
          </a:p>
        </p:txBody>
      </p:sp>
      <p:sp>
        <p:nvSpPr>
          <p:cNvPr id="54" name="Oval 53"/>
          <p:cNvSpPr/>
          <p:nvPr/>
        </p:nvSpPr>
        <p:spPr>
          <a:xfrm>
            <a:off x="1708045" y="13533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1695345" y="1304131"/>
            <a:ext cx="313044" cy="369332"/>
          </a:xfrm>
          <a:prstGeom prst="rect">
            <a:avLst/>
          </a:prstGeom>
          <a:noFill/>
        </p:spPr>
        <p:txBody>
          <a:bodyPr wrap="square" rtlCol="0">
            <a:spAutoFit/>
          </a:bodyPr>
          <a:lstStyle/>
          <a:p>
            <a:r>
              <a:rPr lang="en-US" b="1" dirty="0">
                <a:latin typeface="Helvetica"/>
                <a:cs typeface="Helvetica"/>
              </a:rPr>
              <a:t>1</a:t>
            </a:r>
          </a:p>
        </p:txBody>
      </p:sp>
      <p:sp>
        <p:nvSpPr>
          <p:cNvPr id="58" name="Oval 57"/>
          <p:cNvSpPr/>
          <p:nvPr/>
        </p:nvSpPr>
        <p:spPr>
          <a:xfrm>
            <a:off x="2918330" y="10220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517740" y="19515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2900031" y="971021"/>
            <a:ext cx="313044" cy="369332"/>
          </a:xfrm>
          <a:prstGeom prst="rect">
            <a:avLst/>
          </a:prstGeom>
          <a:noFill/>
        </p:spPr>
        <p:txBody>
          <a:bodyPr wrap="none" rtlCol="0">
            <a:spAutoFit/>
          </a:bodyPr>
          <a:lstStyle/>
          <a:p>
            <a:r>
              <a:rPr lang="en-US" b="1" dirty="0">
                <a:latin typeface="Helvetica"/>
                <a:cs typeface="Helvetica"/>
              </a:rPr>
              <a:t>4</a:t>
            </a:r>
          </a:p>
        </p:txBody>
      </p:sp>
      <p:sp>
        <p:nvSpPr>
          <p:cNvPr id="67" name="TextBox 66"/>
          <p:cNvSpPr txBox="1"/>
          <p:nvPr/>
        </p:nvSpPr>
        <p:spPr>
          <a:xfrm>
            <a:off x="2517740" y="1901494"/>
            <a:ext cx="313044" cy="369332"/>
          </a:xfrm>
          <a:prstGeom prst="rect">
            <a:avLst/>
          </a:prstGeom>
          <a:noFill/>
        </p:spPr>
        <p:txBody>
          <a:bodyPr wrap="none" rtlCol="0">
            <a:spAutoFit/>
          </a:bodyPr>
          <a:lstStyle/>
          <a:p>
            <a:r>
              <a:rPr lang="en-US" b="1" dirty="0">
                <a:latin typeface="Helvetica"/>
                <a:cs typeface="Helvetica"/>
              </a:rPr>
              <a:t>2</a:t>
            </a:r>
          </a:p>
        </p:txBody>
      </p:sp>
      <p:sp>
        <p:nvSpPr>
          <p:cNvPr id="68" name="Oval 67"/>
          <p:cNvSpPr/>
          <p:nvPr/>
        </p:nvSpPr>
        <p:spPr>
          <a:xfrm>
            <a:off x="6039371" y="22103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280141" y="1365753"/>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7052639" y="1961885"/>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487638" y="1063427"/>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6035517" y="2161646"/>
            <a:ext cx="313044" cy="369332"/>
          </a:xfrm>
          <a:prstGeom prst="rect">
            <a:avLst/>
          </a:prstGeom>
          <a:noFill/>
        </p:spPr>
        <p:txBody>
          <a:bodyPr wrap="none" rtlCol="0">
            <a:spAutoFit/>
          </a:bodyPr>
          <a:lstStyle/>
          <a:p>
            <a:r>
              <a:rPr lang="en-US" b="1" dirty="0">
                <a:latin typeface="Helvetica"/>
                <a:cs typeface="Helvetica"/>
              </a:rPr>
              <a:t>3</a:t>
            </a:r>
          </a:p>
        </p:txBody>
      </p:sp>
      <p:sp>
        <p:nvSpPr>
          <p:cNvPr id="73" name="TextBox 72"/>
          <p:cNvSpPr txBox="1"/>
          <p:nvPr/>
        </p:nvSpPr>
        <p:spPr>
          <a:xfrm>
            <a:off x="7045132" y="1907844"/>
            <a:ext cx="313044" cy="369332"/>
          </a:xfrm>
          <a:prstGeom prst="rect">
            <a:avLst/>
          </a:prstGeom>
          <a:noFill/>
        </p:spPr>
        <p:txBody>
          <a:bodyPr wrap="none" rtlCol="0">
            <a:spAutoFit/>
          </a:bodyPr>
          <a:lstStyle/>
          <a:p>
            <a:r>
              <a:rPr lang="en-US" b="1" dirty="0">
                <a:latin typeface="Helvetica"/>
                <a:cs typeface="Helvetica"/>
              </a:rPr>
              <a:t>2</a:t>
            </a:r>
          </a:p>
        </p:txBody>
      </p:sp>
      <p:sp>
        <p:nvSpPr>
          <p:cNvPr id="74" name="TextBox 73"/>
          <p:cNvSpPr txBox="1"/>
          <p:nvPr/>
        </p:nvSpPr>
        <p:spPr>
          <a:xfrm>
            <a:off x="6264082" y="1317096"/>
            <a:ext cx="313044" cy="369332"/>
          </a:xfrm>
          <a:prstGeom prst="rect">
            <a:avLst/>
          </a:prstGeom>
          <a:noFill/>
        </p:spPr>
        <p:txBody>
          <a:bodyPr wrap="none" rtlCol="0">
            <a:spAutoFit/>
          </a:bodyPr>
          <a:lstStyle/>
          <a:p>
            <a:r>
              <a:rPr lang="en-US" b="1" dirty="0">
                <a:latin typeface="Helvetica"/>
                <a:cs typeface="Helvetica"/>
              </a:rPr>
              <a:t>1</a:t>
            </a:r>
          </a:p>
        </p:txBody>
      </p:sp>
      <p:sp>
        <p:nvSpPr>
          <p:cNvPr id="75" name="TextBox 74"/>
          <p:cNvSpPr txBox="1"/>
          <p:nvPr/>
        </p:nvSpPr>
        <p:spPr>
          <a:xfrm>
            <a:off x="7468698" y="1012296"/>
            <a:ext cx="313044" cy="369332"/>
          </a:xfrm>
          <a:prstGeom prst="rect">
            <a:avLst/>
          </a:prstGeom>
          <a:noFill/>
        </p:spPr>
        <p:txBody>
          <a:bodyPr wrap="none" rtlCol="0">
            <a:spAutoFit/>
          </a:bodyPr>
          <a:lstStyle/>
          <a:p>
            <a:r>
              <a:rPr lang="en-US" b="1" dirty="0">
                <a:latin typeface="Helvetica"/>
                <a:cs typeface="Helvetica"/>
              </a:rPr>
              <a:t>4</a:t>
            </a:r>
          </a:p>
        </p:txBody>
      </p:sp>
      <p:sp>
        <p:nvSpPr>
          <p:cNvPr id="38" name="TextBox 37"/>
          <p:cNvSpPr txBox="1"/>
          <p:nvPr/>
        </p:nvSpPr>
        <p:spPr>
          <a:xfrm>
            <a:off x="304800" y="5230623"/>
            <a:ext cx="3864417" cy="276999"/>
          </a:xfrm>
          <a:prstGeom prst="rect">
            <a:avLst/>
          </a:prstGeom>
          <a:noFill/>
        </p:spPr>
        <p:txBody>
          <a:bodyPr wrap="square" rtlCol="0">
            <a:spAutoFit/>
          </a:bodyPr>
          <a:lstStyle/>
          <a:p>
            <a:r>
              <a:rPr lang="en-US" sz="1200" i="1" dirty="0">
                <a:solidFill>
                  <a:srgbClr val="800000"/>
                </a:solidFill>
                <a:latin typeface="Helvetica"/>
                <a:cs typeface="Helvetica"/>
              </a:rPr>
              <a:t>protein-protein interactions, www</a:t>
            </a:r>
          </a:p>
        </p:txBody>
      </p:sp>
      <p:sp>
        <p:nvSpPr>
          <p:cNvPr id="43" name="TextBox 42"/>
          <p:cNvSpPr txBox="1"/>
          <p:nvPr/>
        </p:nvSpPr>
        <p:spPr>
          <a:xfrm>
            <a:off x="4845051" y="5230623"/>
            <a:ext cx="3733800" cy="276999"/>
          </a:xfrm>
          <a:prstGeom prst="rect">
            <a:avLst/>
          </a:prstGeom>
          <a:noFill/>
        </p:spPr>
        <p:txBody>
          <a:bodyPr wrap="square" rtlCol="0">
            <a:spAutoFit/>
          </a:bodyPr>
          <a:lstStyle/>
          <a:p>
            <a:r>
              <a:rPr lang="en-US" sz="1200" i="1" dirty="0">
                <a:solidFill>
                  <a:srgbClr val="800000"/>
                </a:solidFill>
                <a:latin typeface="Helvetica"/>
                <a:cs typeface="Helvetica"/>
              </a:rPr>
              <a:t>Call Graph, metabolic networks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72"/>
          <p:cNvSpPr/>
          <p:nvPr/>
        </p:nvSpPr>
        <p:spPr>
          <a:xfrm rot="11303728">
            <a:off x="7155937" y="1281106"/>
            <a:ext cx="363072" cy="813697"/>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rot="17973697">
            <a:off x="6535148" y="1388743"/>
            <a:ext cx="302560" cy="976436"/>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rot="389647">
            <a:off x="7003493" y="1268536"/>
            <a:ext cx="363072" cy="813697"/>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Donut 38"/>
          <p:cNvSpPr/>
          <p:nvPr/>
        </p:nvSpPr>
        <p:spPr>
          <a:xfrm>
            <a:off x="1651128" y="1206500"/>
            <a:ext cx="330073" cy="272256"/>
          </a:xfrm>
          <a:prstGeom prst="donut">
            <a:avLst>
              <a:gd name="adj" fmla="val 6626"/>
            </a:avLst>
          </a:prstGeom>
          <a:solidFill>
            <a:schemeClr val="accent3">
              <a:lumMod val="75000"/>
            </a:schemeClr>
          </a:solidFill>
          <a:ln>
            <a:solidFill>
              <a:schemeClr val="accent3">
                <a:lumMod val="75000"/>
              </a:schemeClr>
            </a:solidFill>
          </a:ln>
          <a:effectLst>
            <a:outerShdw blurRad="44450" dist="127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Donut 37"/>
          <p:cNvSpPr/>
          <p:nvPr/>
        </p:nvSpPr>
        <p:spPr>
          <a:xfrm>
            <a:off x="2995296" y="1016000"/>
            <a:ext cx="330073" cy="272256"/>
          </a:xfrm>
          <a:prstGeom prst="donut">
            <a:avLst>
              <a:gd name="adj" fmla="val 6626"/>
            </a:avLst>
          </a:prstGeom>
          <a:solidFill>
            <a:schemeClr val="accent3">
              <a:lumMod val="75000"/>
            </a:schemeClr>
          </a:solidFill>
          <a:ln>
            <a:solidFill>
              <a:schemeClr val="accent3">
                <a:lumMod val="75000"/>
              </a:schemeClr>
            </a:solidFill>
          </a:ln>
          <a:effectLst>
            <a:outerShdw blurRad="44450" dist="127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p:cNvCxnSpPr/>
          <p:nvPr/>
        </p:nvCxnSpPr>
        <p:spPr>
          <a:xfrm rot="5400000">
            <a:off x="13398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632068"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4447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nvGraphicFramePr>
        <p:xfrm>
          <a:off x="846139" y="2717271"/>
          <a:ext cx="2560637" cy="1333500"/>
        </p:xfrm>
        <a:graphic>
          <a:graphicData uri="http://schemas.openxmlformats.org/presentationml/2006/ole">
            <mc:AlternateContent xmlns:mc="http://schemas.openxmlformats.org/markup-compatibility/2006">
              <mc:Choice xmlns:v="urn:schemas-microsoft-com:vml" Requires="v">
                <p:oleObj name="Equation" r:id="rId3" imgW="1422400" imgH="889000" progId="Equation.3">
                  <p:embed/>
                </p:oleObj>
              </mc:Choice>
              <mc:Fallback>
                <p:oleObj name="Equation" r:id="rId3" imgW="1422400" imgH="889000" progId="Equation.3">
                  <p:embed/>
                  <p:pic>
                    <p:nvPicPr>
                      <p:cNvPr id="0" name="Picture 1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9" y="2717271"/>
                        <a:ext cx="25606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3"/>
          <p:cNvGraphicFramePr>
            <a:graphicFrameLocks noChangeAspect="1"/>
          </p:cNvGraphicFramePr>
          <p:nvPr/>
        </p:nvGraphicFramePr>
        <p:xfrm>
          <a:off x="533400" y="4209856"/>
          <a:ext cx="3492500" cy="902229"/>
        </p:xfrm>
        <a:graphic>
          <a:graphicData uri="http://schemas.openxmlformats.org/presentationml/2006/ole">
            <mc:AlternateContent xmlns:mc="http://schemas.openxmlformats.org/markup-compatibility/2006">
              <mc:Choice xmlns:v="urn:schemas-microsoft-com:vml" Requires="v">
                <p:oleObj name="Equation" r:id="rId5" imgW="2133600" imgH="660400" progId="Equation.3">
                  <p:embed/>
                </p:oleObj>
              </mc:Choice>
              <mc:Fallback>
                <p:oleObj name="Equation" r:id="rId5" imgW="2133600" imgH="660400" progId="Equation.3">
                  <p:embed/>
                  <p:pic>
                    <p:nvPicPr>
                      <p:cNvPr id="0" name="Picture 1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4209856"/>
                        <a:ext cx="3492500"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39"/>
          <p:cNvSpPr/>
          <p:nvPr/>
        </p:nvSpPr>
        <p:spPr>
          <a:xfrm>
            <a:off x="1498728" y="271727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063390" y="3746500"/>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rot="5400000">
            <a:off x="57594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2927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6051667"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68643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70" name="Object 69"/>
          <p:cNvGraphicFramePr>
            <a:graphicFrameLocks noChangeAspect="1"/>
          </p:cNvGraphicFramePr>
          <p:nvPr/>
        </p:nvGraphicFramePr>
        <p:xfrm>
          <a:off x="5265739" y="2717271"/>
          <a:ext cx="2560637" cy="1333500"/>
        </p:xfrm>
        <a:graphic>
          <a:graphicData uri="http://schemas.openxmlformats.org/presentationml/2006/ole">
            <mc:AlternateContent xmlns:mc="http://schemas.openxmlformats.org/markup-compatibility/2006">
              <mc:Choice xmlns:v="urn:schemas-microsoft-com:vml" Requires="v">
                <p:oleObj name="Equation" r:id="rId7" imgW="1422400" imgH="889000" progId="Equation.3">
                  <p:embed/>
                </p:oleObj>
              </mc:Choice>
              <mc:Fallback>
                <p:oleObj name="Equation" r:id="rId7" imgW="1422400" imgH="889000" progId="Equation.3">
                  <p:embed/>
                  <p:pic>
                    <p:nvPicPr>
                      <p:cNvPr id="0" name="Picture 1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5739" y="2717271"/>
                        <a:ext cx="25606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3"/>
          <p:cNvGraphicFramePr>
            <a:graphicFrameLocks noChangeAspect="1"/>
          </p:cNvGraphicFramePr>
          <p:nvPr/>
        </p:nvGraphicFramePr>
        <p:xfrm>
          <a:off x="5008564" y="4198931"/>
          <a:ext cx="3576637" cy="902229"/>
        </p:xfrm>
        <a:graphic>
          <a:graphicData uri="http://schemas.openxmlformats.org/presentationml/2006/ole">
            <mc:AlternateContent xmlns:mc="http://schemas.openxmlformats.org/markup-compatibility/2006">
              <mc:Choice xmlns:v="urn:schemas-microsoft-com:vml" Requires="v">
                <p:oleObj name="Equation" r:id="rId9" imgW="2184400" imgH="660400" progId="Equation.3">
                  <p:embed/>
                </p:oleObj>
              </mc:Choice>
              <mc:Fallback>
                <p:oleObj name="Equation" r:id="rId9" imgW="2184400" imgH="660400" progId="Equation.3">
                  <p:embed/>
                  <p:pic>
                    <p:nvPicPr>
                      <p:cNvPr id="0" name="Picture 1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8564" y="4198931"/>
                        <a:ext cx="3576637"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 name="Rectangle 74"/>
          <p:cNvSpPr/>
          <p:nvPr/>
        </p:nvSpPr>
        <p:spPr>
          <a:xfrm>
            <a:off x="7489011" y="304800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6443621" y="373327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5910222" y="304800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6443621" y="2710656"/>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3"/>
          <p:cNvSpPr txBox="1">
            <a:spLocks noChangeArrowheads="1"/>
          </p:cNvSpPr>
          <p:nvPr/>
        </p:nvSpPr>
        <p:spPr bwMode="auto">
          <a:xfrm>
            <a:off x="6477000" y="5450702"/>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48"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a:latin typeface="Helvetica" pitchFamily="36" charset="0"/>
                <a:ea typeface="Helvetica" pitchFamily="36" charset="0"/>
                <a:cs typeface="Helvetica" pitchFamily="36" charset="0"/>
              </a:rPr>
              <a:t>3</a:t>
            </a:r>
          </a:p>
        </p:txBody>
      </p:sp>
      <p:sp>
        <p:nvSpPr>
          <p:cNvPr id="49" name="TextBox 48"/>
          <p:cNvSpPr txBox="1"/>
          <p:nvPr/>
        </p:nvSpPr>
        <p:spPr>
          <a:xfrm>
            <a:off x="304800" y="671612"/>
            <a:ext cx="2592056" cy="461665"/>
          </a:xfrm>
          <a:prstGeom prst="rect">
            <a:avLst/>
          </a:prstGeom>
          <a:noFill/>
        </p:spPr>
        <p:txBody>
          <a:bodyPr wrap="square" rtlCol="0">
            <a:spAutoFit/>
          </a:bodyPr>
          <a:lstStyle/>
          <a:p>
            <a:r>
              <a:rPr lang="en-US" sz="2400" b="1" dirty="0">
                <a:latin typeface="Helvetica"/>
                <a:cs typeface="Helvetica"/>
              </a:rPr>
              <a:t>Self-interactions</a:t>
            </a:r>
          </a:p>
        </p:txBody>
      </p:sp>
      <p:sp>
        <p:nvSpPr>
          <p:cNvPr id="50" name="TextBox 49"/>
          <p:cNvSpPr txBox="1"/>
          <p:nvPr/>
        </p:nvSpPr>
        <p:spPr>
          <a:xfrm>
            <a:off x="4845051" y="671612"/>
            <a:ext cx="1981200" cy="1815882"/>
          </a:xfrm>
          <a:prstGeom prst="rect">
            <a:avLst/>
          </a:prstGeom>
          <a:noFill/>
        </p:spPr>
        <p:txBody>
          <a:bodyPr wrap="square" rtlCol="0">
            <a:spAutoFit/>
          </a:bodyPr>
          <a:lstStyle/>
          <a:p>
            <a:r>
              <a:rPr lang="en-US" sz="2400" b="1" dirty="0" err="1">
                <a:latin typeface="Helvetica"/>
                <a:cs typeface="Helvetica"/>
              </a:rPr>
              <a:t>Multigraph</a:t>
            </a:r>
            <a:endParaRPr lang="en-US" sz="2400" b="1" dirty="0">
              <a:latin typeface="Helvetica"/>
              <a:cs typeface="Helvetica"/>
            </a:endParaRPr>
          </a:p>
          <a:p>
            <a:pPr lvl="0"/>
            <a:r>
              <a:rPr lang="en-US" sz="1600" b="1" dirty="0">
                <a:solidFill>
                  <a:prstClr val="black"/>
                </a:solidFill>
                <a:latin typeface="Helvetica"/>
                <a:cs typeface="Helvetica"/>
              </a:rPr>
              <a:t>(undirected) </a:t>
            </a:r>
          </a:p>
          <a:p>
            <a:endParaRPr lang="en-US" sz="2400" b="1" dirty="0">
              <a:latin typeface="Helvetica"/>
              <a:cs typeface="Helvetica"/>
            </a:endParaRPr>
          </a:p>
          <a:p>
            <a:endParaRPr lang="en-US" sz="2400" dirty="0">
              <a:latin typeface="Helvetica"/>
              <a:cs typeface="Helvetica"/>
            </a:endParaRPr>
          </a:p>
          <a:p>
            <a:endParaRPr lang="en-US" sz="2400" dirty="0">
              <a:latin typeface="Helvetica"/>
              <a:cs typeface="Helvetica"/>
            </a:endParaRPr>
          </a:p>
        </p:txBody>
      </p:sp>
      <p:sp>
        <p:nvSpPr>
          <p:cNvPr id="51" name="Rectangle 50"/>
          <p:cNvSpPr/>
          <p:nvPr/>
        </p:nvSpPr>
        <p:spPr>
          <a:xfrm>
            <a:off x="44831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447800"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1447800" y="2130425"/>
            <a:ext cx="313044" cy="369332"/>
          </a:xfrm>
          <a:prstGeom prst="rect">
            <a:avLst/>
          </a:prstGeom>
          <a:noFill/>
        </p:spPr>
        <p:txBody>
          <a:bodyPr wrap="square" rtlCol="0">
            <a:spAutoFit/>
          </a:bodyPr>
          <a:lstStyle/>
          <a:p>
            <a:r>
              <a:rPr lang="en-US" b="1" dirty="0">
                <a:latin typeface="Helvetica"/>
                <a:cs typeface="Helvetica"/>
              </a:rPr>
              <a:t>3</a:t>
            </a:r>
          </a:p>
        </p:txBody>
      </p:sp>
      <p:sp>
        <p:nvSpPr>
          <p:cNvPr id="81" name="Oval 80"/>
          <p:cNvSpPr/>
          <p:nvPr/>
        </p:nvSpPr>
        <p:spPr>
          <a:xfrm>
            <a:off x="1708045" y="13533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1695345" y="1304131"/>
            <a:ext cx="313044" cy="369332"/>
          </a:xfrm>
          <a:prstGeom prst="rect">
            <a:avLst/>
          </a:prstGeom>
          <a:noFill/>
        </p:spPr>
        <p:txBody>
          <a:bodyPr wrap="square" rtlCol="0">
            <a:spAutoFit/>
          </a:bodyPr>
          <a:lstStyle/>
          <a:p>
            <a:r>
              <a:rPr lang="en-US" b="1" dirty="0">
                <a:latin typeface="Helvetica"/>
                <a:cs typeface="Helvetica"/>
              </a:rPr>
              <a:t>1</a:t>
            </a:r>
          </a:p>
        </p:txBody>
      </p:sp>
      <p:sp>
        <p:nvSpPr>
          <p:cNvPr id="83" name="Oval 82"/>
          <p:cNvSpPr/>
          <p:nvPr/>
        </p:nvSpPr>
        <p:spPr>
          <a:xfrm>
            <a:off x="2873880" y="11617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517740" y="19515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2855581" y="1110721"/>
            <a:ext cx="313044" cy="369332"/>
          </a:xfrm>
          <a:prstGeom prst="rect">
            <a:avLst/>
          </a:prstGeom>
          <a:noFill/>
        </p:spPr>
        <p:txBody>
          <a:bodyPr wrap="none" rtlCol="0">
            <a:spAutoFit/>
          </a:bodyPr>
          <a:lstStyle/>
          <a:p>
            <a:r>
              <a:rPr lang="en-US" b="1" dirty="0">
                <a:latin typeface="Helvetica"/>
                <a:cs typeface="Helvetica"/>
              </a:rPr>
              <a:t>4</a:t>
            </a:r>
          </a:p>
        </p:txBody>
      </p:sp>
      <p:sp>
        <p:nvSpPr>
          <p:cNvPr id="86" name="TextBox 85"/>
          <p:cNvSpPr txBox="1"/>
          <p:nvPr/>
        </p:nvSpPr>
        <p:spPr>
          <a:xfrm>
            <a:off x="2517740" y="1901494"/>
            <a:ext cx="313044" cy="369332"/>
          </a:xfrm>
          <a:prstGeom prst="rect">
            <a:avLst/>
          </a:prstGeom>
          <a:noFill/>
        </p:spPr>
        <p:txBody>
          <a:bodyPr wrap="none" rtlCol="0">
            <a:spAutoFit/>
          </a:bodyPr>
          <a:lstStyle/>
          <a:p>
            <a:r>
              <a:rPr lang="en-US" b="1" dirty="0">
                <a:latin typeface="Helvetica"/>
                <a:cs typeface="Helvetica"/>
              </a:rPr>
              <a:t>2</a:t>
            </a:r>
          </a:p>
        </p:txBody>
      </p:sp>
      <p:sp>
        <p:nvSpPr>
          <p:cNvPr id="87" name="Oval 86"/>
          <p:cNvSpPr/>
          <p:nvPr/>
        </p:nvSpPr>
        <p:spPr>
          <a:xfrm>
            <a:off x="5912371" y="224208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6153141" y="1397503"/>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6925639" y="1993635"/>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60638" y="1095177"/>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5908517" y="2193396"/>
            <a:ext cx="313044" cy="369332"/>
          </a:xfrm>
          <a:prstGeom prst="rect">
            <a:avLst/>
          </a:prstGeom>
          <a:noFill/>
        </p:spPr>
        <p:txBody>
          <a:bodyPr wrap="none" rtlCol="0">
            <a:spAutoFit/>
          </a:bodyPr>
          <a:lstStyle/>
          <a:p>
            <a:r>
              <a:rPr lang="en-US" b="1" dirty="0">
                <a:latin typeface="Helvetica"/>
                <a:cs typeface="Helvetica"/>
              </a:rPr>
              <a:t>3</a:t>
            </a:r>
          </a:p>
        </p:txBody>
      </p:sp>
      <p:sp>
        <p:nvSpPr>
          <p:cNvPr id="92" name="TextBox 91"/>
          <p:cNvSpPr txBox="1"/>
          <p:nvPr/>
        </p:nvSpPr>
        <p:spPr>
          <a:xfrm>
            <a:off x="6918132" y="1939594"/>
            <a:ext cx="313044" cy="369332"/>
          </a:xfrm>
          <a:prstGeom prst="rect">
            <a:avLst/>
          </a:prstGeom>
          <a:noFill/>
        </p:spPr>
        <p:txBody>
          <a:bodyPr wrap="none" rtlCol="0">
            <a:spAutoFit/>
          </a:bodyPr>
          <a:lstStyle/>
          <a:p>
            <a:r>
              <a:rPr lang="en-US" b="1" dirty="0">
                <a:latin typeface="Helvetica"/>
                <a:cs typeface="Helvetica"/>
              </a:rPr>
              <a:t>2</a:t>
            </a:r>
          </a:p>
        </p:txBody>
      </p:sp>
      <p:sp>
        <p:nvSpPr>
          <p:cNvPr id="93" name="TextBox 92"/>
          <p:cNvSpPr txBox="1"/>
          <p:nvPr/>
        </p:nvSpPr>
        <p:spPr>
          <a:xfrm>
            <a:off x="6137082" y="1348846"/>
            <a:ext cx="313044" cy="369332"/>
          </a:xfrm>
          <a:prstGeom prst="rect">
            <a:avLst/>
          </a:prstGeom>
          <a:noFill/>
        </p:spPr>
        <p:txBody>
          <a:bodyPr wrap="none" rtlCol="0">
            <a:spAutoFit/>
          </a:bodyPr>
          <a:lstStyle/>
          <a:p>
            <a:r>
              <a:rPr lang="en-US" b="1" dirty="0">
                <a:latin typeface="Helvetica"/>
                <a:cs typeface="Helvetica"/>
              </a:rPr>
              <a:t>1</a:t>
            </a:r>
          </a:p>
        </p:txBody>
      </p:sp>
      <p:sp>
        <p:nvSpPr>
          <p:cNvPr id="94" name="TextBox 93"/>
          <p:cNvSpPr txBox="1"/>
          <p:nvPr/>
        </p:nvSpPr>
        <p:spPr>
          <a:xfrm>
            <a:off x="7341698" y="1044046"/>
            <a:ext cx="313044" cy="369332"/>
          </a:xfrm>
          <a:prstGeom prst="rect">
            <a:avLst/>
          </a:prstGeom>
          <a:noFill/>
        </p:spPr>
        <p:txBody>
          <a:bodyPr wrap="none" rtlCol="0">
            <a:spAutoFit/>
          </a:bodyPr>
          <a:lstStyle/>
          <a:p>
            <a:r>
              <a:rPr lang="en-US" b="1" dirty="0">
                <a:latin typeface="Helvetica"/>
                <a:cs typeface="Helvetica"/>
              </a:rPr>
              <a:t>4</a:t>
            </a:r>
          </a:p>
        </p:txBody>
      </p:sp>
      <p:sp>
        <p:nvSpPr>
          <p:cNvPr id="52" name="TextBox 51"/>
          <p:cNvSpPr txBox="1"/>
          <p:nvPr/>
        </p:nvSpPr>
        <p:spPr>
          <a:xfrm>
            <a:off x="304800" y="5230623"/>
            <a:ext cx="3864417" cy="276999"/>
          </a:xfrm>
          <a:prstGeom prst="rect">
            <a:avLst/>
          </a:prstGeom>
          <a:noFill/>
        </p:spPr>
        <p:txBody>
          <a:bodyPr wrap="square" rtlCol="0">
            <a:spAutoFit/>
          </a:bodyPr>
          <a:lstStyle/>
          <a:p>
            <a:r>
              <a:rPr lang="en-US" sz="1200" i="1" dirty="0">
                <a:solidFill>
                  <a:srgbClr val="800000"/>
                </a:solidFill>
                <a:latin typeface="Helvetica"/>
                <a:cs typeface="Helvetica"/>
              </a:rPr>
              <a:t>Protein interaction network, www</a:t>
            </a:r>
          </a:p>
        </p:txBody>
      </p:sp>
      <p:sp>
        <p:nvSpPr>
          <p:cNvPr id="53" name="TextBox 52"/>
          <p:cNvSpPr txBox="1"/>
          <p:nvPr/>
        </p:nvSpPr>
        <p:spPr>
          <a:xfrm>
            <a:off x="4845051" y="5230623"/>
            <a:ext cx="3733800" cy="276999"/>
          </a:xfrm>
          <a:prstGeom prst="rect">
            <a:avLst/>
          </a:prstGeom>
          <a:noFill/>
        </p:spPr>
        <p:txBody>
          <a:bodyPr wrap="square" rtlCol="0">
            <a:spAutoFit/>
          </a:bodyPr>
          <a:lstStyle/>
          <a:p>
            <a:r>
              <a:rPr lang="en-US" sz="1200" i="1" dirty="0">
                <a:solidFill>
                  <a:srgbClr val="800000"/>
                </a:solidFill>
                <a:latin typeface="Helvetica"/>
                <a:cs typeface="Helvetica"/>
              </a:rPr>
              <a:t>Social networks, collaboration networks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rot="5400000" flipH="1" flipV="1">
            <a:off x="2525668" y="1730593"/>
            <a:ext cx="728951" cy="330004"/>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34" name="Freeform 33"/>
          <p:cNvSpPr/>
          <p:nvPr/>
        </p:nvSpPr>
        <p:spPr>
          <a:xfrm rot="11303728">
            <a:off x="1787877" y="1405141"/>
            <a:ext cx="1748060" cy="1221826"/>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rot="16522007" flipH="1">
            <a:off x="2280565" y="974894"/>
            <a:ext cx="429306" cy="1084453"/>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rot="5400000">
            <a:off x="1397989" y="19807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931275" y="16885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1690208" y="22600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70" name="Object 69"/>
          <p:cNvGraphicFramePr>
            <a:graphicFrameLocks noChangeAspect="1"/>
          </p:cNvGraphicFramePr>
          <p:nvPr/>
        </p:nvGraphicFramePr>
        <p:xfrm>
          <a:off x="1090613" y="2857500"/>
          <a:ext cx="2149475" cy="1333500"/>
        </p:xfrm>
        <a:graphic>
          <a:graphicData uri="http://schemas.openxmlformats.org/presentationml/2006/ole">
            <mc:AlternateContent xmlns:mc="http://schemas.openxmlformats.org/markup-compatibility/2006">
              <mc:Choice xmlns:v="urn:schemas-microsoft-com:vml" Requires="v">
                <p:oleObj name="Equation" r:id="rId3" imgW="1193800" imgH="889000" progId="Equation.3">
                  <p:embed/>
                </p:oleObj>
              </mc:Choice>
              <mc:Fallback>
                <p:oleObj name="Equation" r:id="rId3" imgW="1193800" imgH="889000" progId="Equation.3">
                  <p:embed/>
                  <p:pic>
                    <p:nvPicPr>
                      <p:cNvPr id="0" name="Picture 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613" y="2857500"/>
                        <a:ext cx="2149475"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3"/>
          <p:cNvGraphicFramePr>
            <a:graphicFrameLocks noChangeAspect="1"/>
          </p:cNvGraphicFramePr>
          <p:nvPr/>
        </p:nvGraphicFramePr>
        <p:xfrm>
          <a:off x="406400" y="4419600"/>
          <a:ext cx="3575050" cy="763323"/>
        </p:xfrm>
        <a:graphic>
          <a:graphicData uri="http://schemas.openxmlformats.org/presentationml/2006/ole">
            <mc:AlternateContent xmlns:mc="http://schemas.openxmlformats.org/markup-compatibility/2006">
              <mc:Choice xmlns:v="urn:schemas-microsoft-com:vml" Requires="v">
                <p:oleObj name="Equation" r:id="rId5" imgW="2184400" imgH="558800" progId="Equation.3">
                  <p:embed/>
                </p:oleObj>
              </mc:Choice>
              <mc:Fallback>
                <p:oleObj name="Equation" r:id="rId5" imgW="2184400" imgH="558800" progId="Equation.3">
                  <p:embed/>
                  <p:pic>
                    <p:nvPicPr>
                      <p:cNvPr id="0" name="Picture 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400" y="4419600"/>
                        <a:ext cx="3575050" cy="763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22"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a:latin typeface="Helvetica" pitchFamily="36" charset="0"/>
                <a:ea typeface="Helvetica" pitchFamily="36" charset="0"/>
                <a:cs typeface="Helvetica" pitchFamily="36" charset="0"/>
              </a:rPr>
              <a:t>4</a:t>
            </a:r>
          </a:p>
        </p:txBody>
      </p:sp>
      <p:sp>
        <p:nvSpPr>
          <p:cNvPr id="24" name="TextBox 23"/>
          <p:cNvSpPr txBox="1"/>
          <p:nvPr/>
        </p:nvSpPr>
        <p:spPr>
          <a:xfrm>
            <a:off x="304800" y="671612"/>
            <a:ext cx="2844800" cy="707886"/>
          </a:xfrm>
          <a:prstGeom prst="rect">
            <a:avLst/>
          </a:prstGeom>
          <a:noFill/>
        </p:spPr>
        <p:txBody>
          <a:bodyPr wrap="square" rtlCol="0">
            <a:spAutoFit/>
          </a:bodyPr>
          <a:lstStyle/>
          <a:p>
            <a:r>
              <a:rPr lang="en-US" sz="2400" b="1" dirty="0">
                <a:latin typeface="Helvetica"/>
                <a:cs typeface="Helvetica"/>
              </a:rPr>
              <a:t>Complete Graph</a:t>
            </a:r>
          </a:p>
          <a:p>
            <a:r>
              <a:rPr lang="en-US" sz="1600" b="1" dirty="0">
                <a:latin typeface="Helvetica"/>
                <a:cs typeface="Helvetica"/>
              </a:rPr>
              <a:t>(undirected) </a:t>
            </a:r>
          </a:p>
        </p:txBody>
      </p:sp>
      <p:sp>
        <p:nvSpPr>
          <p:cNvPr id="26" name="Oval 25"/>
          <p:cNvSpPr/>
          <p:nvPr/>
        </p:nvSpPr>
        <p:spPr>
          <a:xfrm>
            <a:off x="1511300" y="23627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511300" y="2308225"/>
            <a:ext cx="313044" cy="369332"/>
          </a:xfrm>
          <a:prstGeom prst="rect">
            <a:avLst/>
          </a:prstGeom>
          <a:noFill/>
        </p:spPr>
        <p:txBody>
          <a:bodyPr wrap="square" rtlCol="0">
            <a:spAutoFit/>
          </a:bodyPr>
          <a:lstStyle/>
          <a:p>
            <a:r>
              <a:rPr lang="en-US" b="1" dirty="0">
                <a:latin typeface="Helvetica"/>
                <a:cs typeface="Helvetica"/>
              </a:rPr>
              <a:t>3</a:t>
            </a:r>
          </a:p>
        </p:txBody>
      </p:sp>
      <p:sp>
        <p:nvSpPr>
          <p:cNvPr id="28" name="Oval 27"/>
          <p:cNvSpPr/>
          <p:nvPr/>
        </p:nvSpPr>
        <p:spPr>
          <a:xfrm>
            <a:off x="1771545" y="15311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758845" y="1481931"/>
            <a:ext cx="313044" cy="369332"/>
          </a:xfrm>
          <a:prstGeom prst="rect">
            <a:avLst/>
          </a:prstGeom>
          <a:noFill/>
        </p:spPr>
        <p:txBody>
          <a:bodyPr wrap="square" rtlCol="0">
            <a:spAutoFit/>
          </a:bodyPr>
          <a:lstStyle/>
          <a:p>
            <a:r>
              <a:rPr lang="en-US" b="1" dirty="0">
                <a:latin typeface="Helvetica"/>
                <a:cs typeface="Helvetica"/>
              </a:rPr>
              <a:t>1</a:t>
            </a:r>
          </a:p>
        </p:txBody>
      </p:sp>
      <p:sp>
        <p:nvSpPr>
          <p:cNvPr id="30" name="Oval 29"/>
          <p:cNvSpPr/>
          <p:nvPr/>
        </p:nvSpPr>
        <p:spPr>
          <a:xfrm>
            <a:off x="2937380" y="13395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581240" y="21293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2919081" y="1288521"/>
            <a:ext cx="313044" cy="369332"/>
          </a:xfrm>
          <a:prstGeom prst="rect">
            <a:avLst/>
          </a:prstGeom>
          <a:noFill/>
        </p:spPr>
        <p:txBody>
          <a:bodyPr wrap="none" rtlCol="0">
            <a:spAutoFit/>
          </a:bodyPr>
          <a:lstStyle/>
          <a:p>
            <a:r>
              <a:rPr lang="en-US" b="1" dirty="0">
                <a:latin typeface="Helvetica"/>
                <a:cs typeface="Helvetica"/>
              </a:rPr>
              <a:t>4</a:t>
            </a:r>
          </a:p>
        </p:txBody>
      </p:sp>
      <p:sp>
        <p:nvSpPr>
          <p:cNvPr id="33" name="TextBox 32"/>
          <p:cNvSpPr txBox="1"/>
          <p:nvPr/>
        </p:nvSpPr>
        <p:spPr>
          <a:xfrm>
            <a:off x="2581240" y="2079294"/>
            <a:ext cx="313044" cy="369332"/>
          </a:xfrm>
          <a:prstGeom prst="rect">
            <a:avLst/>
          </a:prstGeom>
          <a:noFill/>
        </p:spPr>
        <p:txBody>
          <a:bodyPr wrap="none" rtlCol="0">
            <a:spAutoFit/>
          </a:bodyPr>
          <a:lstStyle/>
          <a:p>
            <a:r>
              <a:rPr lang="en-US" b="1" dirty="0">
                <a:latin typeface="Helvetica"/>
                <a:cs typeface="Helvetica"/>
              </a:rPr>
              <a:t>2</a:t>
            </a:r>
          </a:p>
        </p:txBody>
      </p:sp>
      <p:sp>
        <p:nvSpPr>
          <p:cNvPr id="23" name="TextBox 22"/>
          <p:cNvSpPr txBox="1"/>
          <p:nvPr/>
        </p:nvSpPr>
        <p:spPr>
          <a:xfrm>
            <a:off x="304800" y="5230623"/>
            <a:ext cx="3864417" cy="276999"/>
          </a:xfrm>
          <a:prstGeom prst="rect">
            <a:avLst/>
          </a:prstGeom>
          <a:noFill/>
        </p:spPr>
        <p:txBody>
          <a:bodyPr wrap="square" rtlCol="0">
            <a:spAutoFit/>
          </a:bodyPr>
          <a:lstStyle/>
          <a:p>
            <a:r>
              <a:rPr lang="hu-HU" sz="1200" i="1" dirty="0">
                <a:solidFill>
                  <a:srgbClr val="800000"/>
                </a:solidFill>
                <a:latin typeface="Helvetica"/>
                <a:cs typeface="Helvetica"/>
              </a:rPr>
              <a:t>Actor network, protein-protein interactions</a:t>
            </a:r>
          </a:p>
        </p:txBody>
      </p:sp>
      <p:pic>
        <p:nvPicPr>
          <p:cNvPr id="39" name="Picture 38"/>
          <p:cNvPicPr>
            <a:picLocks noChangeAspect="1"/>
          </p:cNvPicPr>
          <p:nvPr/>
        </p:nvPicPr>
        <p:blipFill>
          <a:blip r:embed="rId7"/>
          <a:stretch>
            <a:fillRect/>
          </a:stretch>
        </p:blipFill>
        <p:spPr>
          <a:xfrm>
            <a:off x="5224848" y="1752600"/>
            <a:ext cx="2504303" cy="24384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 Real networks can have multiple characteristics</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7" name="TextBox 6"/>
          <p:cNvSpPr txBox="1"/>
          <p:nvPr/>
        </p:nvSpPr>
        <p:spPr>
          <a:xfrm>
            <a:off x="177800" y="721696"/>
            <a:ext cx="7988300" cy="4893648"/>
          </a:xfrm>
          <a:prstGeom prst="rect">
            <a:avLst/>
          </a:prstGeom>
          <a:noFill/>
        </p:spPr>
        <p:txBody>
          <a:bodyPr wrap="square" rtlCol="0">
            <a:spAutoFit/>
          </a:bodyPr>
          <a:lstStyle/>
          <a:p>
            <a:pPr algn="r"/>
            <a:r>
              <a:rPr lang="en-US" sz="2400" dirty="0">
                <a:latin typeface="Helvetica"/>
                <a:cs typeface="Helvetica"/>
              </a:rPr>
              <a:t>WWW &gt;     </a:t>
            </a:r>
            <a:r>
              <a:rPr lang="en-US" sz="1600" b="1" dirty="0">
                <a:latin typeface="Helvetica"/>
                <a:cs typeface="Helvetica"/>
              </a:rPr>
              <a:t>d</a:t>
            </a:r>
            <a:r>
              <a:rPr lang="en-US" sz="1600" dirty="0">
                <a:latin typeface="Helvetica"/>
                <a:cs typeface="Helvetica"/>
              </a:rPr>
              <a:t>irected </a:t>
            </a:r>
            <a:r>
              <a:rPr lang="en-US" sz="1600" dirty="0" err="1">
                <a:latin typeface="Helvetica"/>
                <a:cs typeface="Helvetica"/>
              </a:rPr>
              <a:t>multigraph</a:t>
            </a:r>
            <a:r>
              <a:rPr lang="en-US" sz="1600" dirty="0">
                <a:latin typeface="Helvetica"/>
                <a:cs typeface="Helvetica"/>
              </a:rPr>
              <a:t> with self-interactions</a:t>
            </a:r>
          </a:p>
          <a:p>
            <a:pPr algn="r"/>
            <a:r>
              <a:rPr lang="en-US" sz="2400" dirty="0">
                <a:latin typeface="Helvetica"/>
                <a:cs typeface="Helvetica"/>
              </a:rPr>
              <a:t>	</a:t>
            </a:r>
            <a:endParaRPr lang="en-US" sz="1600" dirty="0">
              <a:latin typeface="Helvetica"/>
              <a:cs typeface="Helvetica"/>
            </a:endParaRPr>
          </a:p>
          <a:p>
            <a:pPr algn="r"/>
            <a:endParaRPr lang="en-US" dirty="0">
              <a:latin typeface="Helvetica"/>
              <a:cs typeface="Helvetica"/>
            </a:endParaRPr>
          </a:p>
          <a:p>
            <a:pPr algn="r"/>
            <a:r>
              <a:rPr lang="en-US" sz="2400" dirty="0">
                <a:latin typeface="Helvetica"/>
                <a:cs typeface="Helvetica"/>
              </a:rPr>
              <a:t>Protein Interactions &gt;  </a:t>
            </a:r>
            <a:r>
              <a:rPr lang="en-US" sz="1600" b="1" dirty="0">
                <a:latin typeface="Helvetica"/>
                <a:cs typeface="Helvetica"/>
              </a:rPr>
              <a:t>u</a:t>
            </a:r>
            <a:r>
              <a:rPr lang="en-US" sz="1600" dirty="0">
                <a:latin typeface="Helvetica"/>
                <a:cs typeface="Helvetica"/>
              </a:rPr>
              <a:t>ndirected </a:t>
            </a:r>
            <a:r>
              <a:rPr lang="en-US" sz="1600" dirty="0" err="1">
                <a:latin typeface="Helvetica"/>
                <a:cs typeface="Helvetica"/>
              </a:rPr>
              <a:t>unweighted</a:t>
            </a:r>
            <a:r>
              <a:rPr lang="en-US" sz="1600" dirty="0">
                <a:latin typeface="Helvetica"/>
                <a:cs typeface="Helvetica"/>
              </a:rPr>
              <a:t> with self-interactions</a:t>
            </a:r>
          </a:p>
          <a:p>
            <a:pPr algn="r"/>
            <a:endParaRPr lang="en-US" sz="1600" dirty="0">
              <a:latin typeface="Helvetica"/>
              <a:cs typeface="Helvetica"/>
            </a:endParaRPr>
          </a:p>
          <a:p>
            <a:pPr algn="r"/>
            <a:endParaRPr lang="en-US" dirty="0">
              <a:latin typeface="Helvetica"/>
              <a:cs typeface="Helvetica"/>
            </a:endParaRPr>
          </a:p>
          <a:p>
            <a:pPr algn="r"/>
            <a:r>
              <a:rPr lang="en-US" sz="2400" dirty="0">
                <a:latin typeface="Helvetica"/>
                <a:cs typeface="Helvetica"/>
              </a:rPr>
              <a:t>Collaboration network &gt;           </a:t>
            </a:r>
            <a:r>
              <a:rPr lang="en-US" sz="1600" b="1" dirty="0">
                <a:latin typeface="Helvetica"/>
                <a:cs typeface="Helvetica"/>
              </a:rPr>
              <a:t>u</a:t>
            </a:r>
            <a:r>
              <a:rPr lang="en-US" sz="1600" dirty="0">
                <a:latin typeface="Helvetica"/>
                <a:cs typeface="Helvetica"/>
              </a:rPr>
              <a:t>ndirected </a:t>
            </a:r>
            <a:r>
              <a:rPr lang="en-US" sz="1600" dirty="0" err="1">
                <a:latin typeface="Helvetica"/>
                <a:cs typeface="Helvetica"/>
              </a:rPr>
              <a:t>multigraph</a:t>
            </a:r>
            <a:r>
              <a:rPr lang="en-US" sz="1600" dirty="0">
                <a:latin typeface="Helvetica"/>
                <a:cs typeface="Helvetica"/>
              </a:rPr>
              <a:t> or weighted.</a:t>
            </a:r>
          </a:p>
          <a:p>
            <a:pPr algn="r"/>
            <a:endParaRPr lang="en-US" sz="1600" dirty="0">
              <a:latin typeface="Helvetica"/>
              <a:cs typeface="Helvetica"/>
            </a:endParaRPr>
          </a:p>
          <a:p>
            <a:pPr algn="r"/>
            <a:endParaRPr lang="en-US" dirty="0">
              <a:latin typeface="Helvetica"/>
              <a:cs typeface="Helvetica"/>
            </a:endParaRPr>
          </a:p>
          <a:p>
            <a:pPr algn="r"/>
            <a:r>
              <a:rPr lang="en-US" sz="2400" dirty="0">
                <a:latin typeface="Helvetica"/>
                <a:cs typeface="Helvetica"/>
              </a:rPr>
              <a:t>Mobile phone calls &gt;                           </a:t>
            </a:r>
            <a:r>
              <a:rPr lang="en-US" sz="1600" dirty="0">
                <a:latin typeface="Helvetica"/>
                <a:cs typeface="Helvetica"/>
              </a:rPr>
              <a:t>directed, weighted.        </a:t>
            </a:r>
          </a:p>
          <a:p>
            <a:pPr algn="r"/>
            <a:endParaRPr lang="en-US" sz="1600" dirty="0">
              <a:latin typeface="Helvetica"/>
              <a:cs typeface="Helvetica"/>
            </a:endParaRPr>
          </a:p>
          <a:p>
            <a:pPr algn="r"/>
            <a:endParaRPr lang="en-US" sz="1600" dirty="0">
              <a:latin typeface="Helvetica"/>
              <a:cs typeface="Helvetica"/>
            </a:endParaRPr>
          </a:p>
          <a:p>
            <a:pPr algn="r"/>
            <a:r>
              <a:rPr lang="en-US" sz="2400" dirty="0" err="1">
                <a:latin typeface="Helvetica"/>
                <a:cs typeface="Helvetica"/>
              </a:rPr>
              <a:t>Facebook</a:t>
            </a:r>
            <a:r>
              <a:rPr lang="en-US" sz="2400" dirty="0">
                <a:latin typeface="Helvetica"/>
                <a:cs typeface="Helvetica"/>
              </a:rPr>
              <a:t> Friendship links &gt;                                  </a:t>
            </a:r>
            <a:r>
              <a:rPr lang="en-US" sz="1600" b="1" dirty="0">
                <a:latin typeface="Helvetica"/>
                <a:cs typeface="Helvetica"/>
              </a:rPr>
              <a:t>u</a:t>
            </a:r>
            <a:r>
              <a:rPr lang="en-US" sz="1600" dirty="0">
                <a:latin typeface="Helvetica"/>
                <a:cs typeface="Helvetica"/>
              </a:rPr>
              <a:t>ndirected, </a:t>
            </a:r>
            <a:r>
              <a:rPr lang="en-US" sz="1600" dirty="0" err="1">
                <a:latin typeface="Helvetica"/>
                <a:cs typeface="Helvetica"/>
              </a:rPr>
              <a:t>unweighted</a:t>
            </a:r>
            <a:r>
              <a:rPr lang="en-US" sz="1600" dirty="0">
                <a:latin typeface="Helvetica"/>
                <a:cs typeface="Helvetica"/>
              </a:rPr>
              <a:t>.</a:t>
            </a:r>
          </a:p>
          <a:p>
            <a:pPr algn="r"/>
            <a:endParaRPr lang="en-US" sz="1600" dirty="0">
              <a:latin typeface="Helvetica"/>
              <a:cs typeface="Helvetica"/>
            </a:endParaRP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947738" y="4013203"/>
            <a:ext cx="7358063" cy="3914180"/>
          </a:xfrm>
        </p:spPr>
        <p:txBody>
          <a:bodyPr/>
          <a:lstStyle/>
          <a:p>
            <a:pPr marL="636218">
              <a:buNone/>
            </a:pPr>
            <a:r>
              <a:rPr lang="en-US" sz="2400" b="1" dirty="0">
                <a:latin typeface="Helvetica"/>
                <a:cs typeface="Helvetica"/>
              </a:rPr>
              <a:t>A. Degree distribution: 			  </a:t>
            </a:r>
            <a:r>
              <a:rPr lang="en-US" sz="2400" b="1" dirty="0" err="1">
                <a:latin typeface="Helvetica"/>
                <a:cs typeface="Helvetica"/>
              </a:rPr>
              <a:t>p</a:t>
            </a:r>
            <a:r>
              <a:rPr lang="en-US" sz="2400" b="1" baseline="-25000" dirty="0" err="1">
                <a:latin typeface="Helvetica"/>
                <a:cs typeface="Helvetica"/>
              </a:rPr>
              <a:t>k</a:t>
            </a:r>
            <a:endParaRPr lang="en-US" sz="2400" b="1" baseline="-25000" dirty="0">
              <a:latin typeface="Helvetica"/>
              <a:cs typeface="Helvetica"/>
            </a:endParaRPr>
          </a:p>
          <a:p>
            <a:pPr marL="636218">
              <a:buNone/>
            </a:pPr>
            <a:r>
              <a:rPr lang="en-US" sz="2400" b="1" dirty="0">
                <a:latin typeface="Helvetica"/>
                <a:cs typeface="Helvetica"/>
              </a:rPr>
              <a:t>B. Path length: 						</a:t>
            </a:r>
            <a:r>
              <a:rPr lang="en-US" sz="2400" b="1" i="1" dirty="0">
                <a:latin typeface="Helvetica"/>
                <a:cs typeface="Helvetica"/>
              </a:rPr>
              <a:t>&lt;</a:t>
            </a:r>
            <a:r>
              <a:rPr lang="en-US" sz="2400" b="1" i="1" dirty="0" err="1">
                <a:latin typeface="Helvetica"/>
                <a:cs typeface="Helvetica"/>
              </a:rPr>
              <a:t>d</a:t>
            </a:r>
            <a:r>
              <a:rPr lang="en-US" sz="2400" b="1" i="1" dirty="0">
                <a:latin typeface="Helvetica"/>
                <a:cs typeface="Helvetica"/>
              </a:rPr>
              <a:t>&gt;</a:t>
            </a:r>
            <a:r>
              <a:rPr lang="en-US" sz="2400" b="1" dirty="0">
                <a:latin typeface="Helvetica"/>
                <a:cs typeface="Helvetica"/>
              </a:rPr>
              <a:t>			</a:t>
            </a:r>
          </a:p>
          <a:p>
            <a:pPr marL="636218">
              <a:buNone/>
            </a:pPr>
            <a:r>
              <a:rPr lang="en-US" sz="2400" b="1" dirty="0">
                <a:latin typeface="Helvetica"/>
                <a:cs typeface="Helvetica"/>
              </a:rPr>
              <a:t>C. Clustering coefficient:</a:t>
            </a:r>
            <a:endParaRPr lang="en-US" dirty="0"/>
          </a:p>
        </p:txBody>
      </p:sp>
      <p:pic>
        <p:nvPicPr>
          <p:cNvPr id="193577" name="Picture 5"/>
          <p:cNvPicPr>
            <a:picLocks noChangeArrowheads="1"/>
          </p:cNvPicPr>
          <p:nvPr/>
        </p:nvPicPr>
        <p:blipFill>
          <a:blip r:embed="rId2"/>
          <a:srcRect/>
          <a:stretch>
            <a:fillRect/>
          </a:stretch>
        </p:blipFill>
        <p:spPr bwMode="auto">
          <a:xfrm>
            <a:off x="5670014" y="4900230"/>
            <a:ext cx="1441983" cy="567402"/>
          </a:xfrm>
          <a:prstGeom prst="rect">
            <a:avLst/>
          </a:prstGeom>
          <a:noFill/>
          <a:ln w="12700">
            <a:noFill/>
            <a:miter lim="800000"/>
            <a:headEnd/>
            <a:tailEnd/>
          </a:ln>
        </p:spPr>
      </p:pic>
      <p:sp>
        <p:nvSpPr>
          <p:cNvPr id="4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2159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THREE CENTRAL QUANTITIES IN NETWORK SCIENCE</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6" name="Picture 5" descr="F-G-ThreeMeasures.jpg"/>
          <p:cNvPicPr>
            <a:picLocks noChangeAspect="1"/>
          </p:cNvPicPr>
          <p:nvPr/>
        </p:nvPicPr>
        <p:blipFill>
          <a:blip r:embed="rId3"/>
          <a:stretch>
            <a:fillRect/>
          </a:stretch>
        </p:blipFill>
        <p:spPr>
          <a:xfrm rot="16200000">
            <a:off x="2769296" y="-628998"/>
            <a:ext cx="3196875" cy="5715000"/>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143000" y="1333500"/>
            <a:ext cx="7772400" cy="952500"/>
            <a:chOff x="720" y="1008"/>
            <a:chExt cx="4896" cy="720"/>
          </a:xfrm>
        </p:grpSpPr>
        <p:sp>
          <p:nvSpPr>
            <p:cNvPr id="251972" name="Line 14"/>
            <p:cNvSpPr>
              <a:spLocks noChangeShapeType="1"/>
            </p:cNvSpPr>
            <p:nvPr/>
          </p:nvSpPr>
          <p:spPr bwMode="auto">
            <a:xfrm flipV="1">
              <a:off x="720" y="1008"/>
              <a:ext cx="134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3" name="Line 15"/>
            <p:cNvSpPr>
              <a:spLocks noChangeShapeType="1"/>
            </p:cNvSpPr>
            <p:nvPr/>
          </p:nvSpPr>
          <p:spPr bwMode="auto">
            <a:xfrm flipV="1">
              <a:off x="2352" y="1008"/>
              <a:ext cx="1680"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4" name="Line 16"/>
            <p:cNvSpPr>
              <a:spLocks noChangeShapeType="1"/>
            </p:cNvSpPr>
            <p:nvPr/>
          </p:nvSpPr>
          <p:spPr bwMode="auto">
            <a:xfrm flipH="1" flipV="1">
              <a:off x="1152" y="1008"/>
              <a:ext cx="86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5" name="Line 17"/>
            <p:cNvSpPr>
              <a:spLocks noChangeShapeType="1"/>
            </p:cNvSpPr>
            <p:nvPr/>
          </p:nvSpPr>
          <p:spPr bwMode="auto">
            <a:xfrm flipH="1" flipV="1">
              <a:off x="2112" y="1008"/>
              <a:ext cx="672"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6" name="Text Box 18"/>
            <p:cNvSpPr txBox="1">
              <a:spLocks noChangeArrowheads="1"/>
            </p:cNvSpPr>
            <p:nvPr/>
          </p:nvSpPr>
          <p:spPr bwMode="auto">
            <a:xfrm>
              <a:off x="4380" y="1119"/>
              <a:ext cx="1236" cy="489"/>
            </a:xfrm>
            <a:prstGeom prst="rect">
              <a:avLst/>
            </a:prstGeom>
            <a:noFill/>
            <a:ln w="12700">
              <a:noFill/>
              <a:miter lim="800000"/>
              <a:headEnd/>
              <a:tailEnd/>
            </a:ln>
          </p:spPr>
          <p:txBody>
            <a:bodyPr anchor="ctr">
              <a:prstTxWarp prst="textNoShape">
                <a:avLst/>
              </a:prstTxWarp>
              <a:spAutoFit/>
            </a:bodyPr>
            <a:lstStyle/>
            <a:p>
              <a:r>
                <a:rPr lang="en-US">
                  <a:solidFill>
                    <a:srgbClr val="008000"/>
                  </a:solidFill>
                </a:rPr>
                <a:t>protein-gene interactions</a:t>
              </a:r>
              <a:endParaRPr lang="en-US">
                <a:solidFill>
                  <a:srgbClr val="66FF33"/>
                </a:solidFill>
              </a:endParaRPr>
            </a:p>
          </p:txBody>
        </p:sp>
      </p:grpSp>
      <p:grpSp>
        <p:nvGrpSpPr>
          <p:cNvPr id="3" name="Group 19"/>
          <p:cNvGrpSpPr>
            <a:grpSpLocks/>
          </p:cNvGrpSpPr>
          <p:nvPr/>
        </p:nvGrpSpPr>
        <p:grpSpPr bwMode="auto">
          <a:xfrm>
            <a:off x="876300" y="2857500"/>
            <a:ext cx="8267700" cy="762000"/>
            <a:chOff x="552" y="2160"/>
            <a:chExt cx="5208" cy="576"/>
          </a:xfrm>
        </p:grpSpPr>
        <p:sp>
          <p:nvSpPr>
            <p:cNvPr id="251965" name="Freeform 20"/>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251966" name="Freeform 21"/>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251967" name="Line 22"/>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251968" name="Line 23"/>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251969" name="Line 24"/>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251970" name="Freeform 25"/>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251971" name="Text Box 26"/>
            <p:cNvSpPr txBox="1">
              <a:spLocks noChangeArrowheads="1"/>
            </p:cNvSpPr>
            <p:nvPr/>
          </p:nvSpPr>
          <p:spPr bwMode="auto">
            <a:xfrm>
              <a:off x="4332" y="2233"/>
              <a:ext cx="1428" cy="489"/>
            </a:xfrm>
            <a:prstGeom prst="rect">
              <a:avLst/>
            </a:prstGeom>
            <a:noFill/>
            <a:ln w="12700">
              <a:noFill/>
              <a:miter lim="800000"/>
              <a:headEnd/>
              <a:tailEnd/>
            </a:ln>
          </p:spPr>
          <p:txBody>
            <a:bodyPr anchor="ctr">
              <a:prstTxWarp prst="textNoShape">
                <a:avLst/>
              </a:prstTxWarp>
              <a:spAutoFit/>
            </a:bodyPr>
            <a:lstStyle/>
            <a:p>
              <a:r>
                <a:rPr lang="en-US">
                  <a:solidFill>
                    <a:srgbClr val="FF3300"/>
                  </a:solidFill>
                </a:rPr>
                <a:t>protein-protein interactions</a:t>
              </a:r>
              <a:endParaRPr lang="en-US">
                <a:solidFill>
                  <a:srgbClr val="66FF33"/>
                </a:solidFill>
              </a:endParaRPr>
            </a:p>
          </p:txBody>
        </p:sp>
      </p:grpSp>
      <p:grpSp>
        <p:nvGrpSpPr>
          <p:cNvPr id="4" name="Group 27"/>
          <p:cNvGrpSpPr>
            <a:grpSpLocks/>
          </p:cNvGrpSpPr>
          <p:nvPr/>
        </p:nvGrpSpPr>
        <p:grpSpPr bwMode="auto">
          <a:xfrm>
            <a:off x="304801" y="1270000"/>
            <a:ext cx="8204200" cy="1866636"/>
            <a:chOff x="192" y="960"/>
            <a:chExt cx="5168" cy="1411"/>
          </a:xfrm>
        </p:grpSpPr>
        <p:grpSp>
          <p:nvGrpSpPr>
            <p:cNvPr id="5" name="Group 28"/>
            <p:cNvGrpSpPr>
              <a:grpSpLocks/>
            </p:cNvGrpSpPr>
            <p:nvPr/>
          </p:nvGrpSpPr>
          <p:grpSpPr bwMode="auto">
            <a:xfrm>
              <a:off x="192" y="1680"/>
              <a:ext cx="5168" cy="691"/>
              <a:chOff x="192" y="1680"/>
              <a:chExt cx="5168" cy="691"/>
            </a:xfrm>
          </p:grpSpPr>
          <p:grpSp>
            <p:nvGrpSpPr>
              <p:cNvPr id="6" name="Group 29"/>
              <p:cNvGrpSpPr>
                <a:grpSpLocks/>
              </p:cNvGrpSpPr>
              <p:nvPr/>
            </p:nvGrpSpPr>
            <p:grpSpPr bwMode="auto">
              <a:xfrm>
                <a:off x="192" y="1680"/>
                <a:ext cx="3907" cy="691"/>
                <a:chOff x="192" y="1200"/>
                <a:chExt cx="3907" cy="691"/>
              </a:xfrm>
            </p:grpSpPr>
            <p:pic>
              <p:nvPicPr>
                <p:cNvPr id="251960" name="Picture 30" descr="trace_one"/>
                <p:cNvPicPr>
                  <a:picLocks noChangeAspect="1" noChangeArrowheads="1"/>
                </p:cNvPicPr>
                <p:nvPr/>
              </p:nvPicPr>
              <p:blipFill>
                <a:blip r:embed="rId3">
                  <a:clrChange>
                    <a:clrFrom>
                      <a:srgbClr val="FFFFD6"/>
                    </a:clrFrom>
                    <a:clrTo>
                      <a:srgbClr val="FFFFD6">
                        <a:alpha val="0"/>
                      </a:srgbClr>
                    </a:clrTo>
                  </a:clrChange>
                </a:blip>
                <a:srcRect/>
                <a:stretch>
                  <a:fillRect/>
                </a:stretch>
              </p:blipFill>
              <p:spPr bwMode="auto">
                <a:xfrm>
                  <a:off x="192" y="1200"/>
                  <a:ext cx="691" cy="691"/>
                </a:xfrm>
                <a:prstGeom prst="rect">
                  <a:avLst/>
                </a:prstGeom>
                <a:noFill/>
                <a:ln w="9525">
                  <a:noFill/>
                  <a:miter lim="800000"/>
                  <a:headEnd/>
                  <a:tailEnd/>
                </a:ln>
              </p:spPr>
            </p:pic>
            <p:pic>
              <p:nvPicPr>
                <p:cNvPr id="251961" name="Picture 31" descr="tracel_four"/>
                <p:cNvPicPr>
                  <a:picLocks noChangeAspect="1" noChangeArrowheads="1"/>
                </p:cNvPicPr>
                <p:nvPr/>
              </p:nvPicPr>
              <p:blipFill>
                <a:blip r:embed="rId4">
                  <a:clrChange>
                    <a:clrFrom>
                      <a:srgbClr val="FFFFD6"/>
                    </a:clrFrom>
                    <a:clrTo>
                      <a:srgbClr val="FFFFD6">
                        <a:alpha val="0"/>
                      </a:srgbClr>
                    </a:clrTo>
                  </a:clrChange>
                </a:blip>
                <a:srcRect/>
                <a:stretch>
                  <a:fillRect/>
                </a:stretch>
              </p:blipFill>
              <p:spPr bwMode="auto">
                <a:xfrm>
                  <a:off x="1776" y="1200"/>
                  <a:ext cx="691" cy="691"/>
                </a:xfrm>
                <a:prstGeom prst="rect">
                  <a:avLst/>
                </a:prstGeom>
                <a:noFill/>
                <a:ln w="9525">
                  <a:noFill/>
                  <a:miter lim="800000"/>
                  <a:headEnd/>
                  <a:tailEnd/>
                </a:ln>
              </p:spPr>
            </p:pic>
            <p:pic>
              <p:nvPicPr>
                <p:cNvPr id="251962" name="Picture 32" descr="tracel_five_two"/>
                <p:cNvPicPr>
                  <a:picLocks noChangeAspect="1" noChangeArrowheads="1"/>
                </p:cNvPicPr>
                <p:nvPr/>
              </p:nvPicPr>
              <p:blipFill>
                <a:blip r:embed="rId5">
                  <a:clrChange>
                    <a:clrFrom>
                      <a:srgbClr val="FFFFD6"/>
                    </a:clrFrom>
                    <a:clrTo>
                      <a:srgbClr val="FFFFD6">
                        <a:alpha val="0"/>
                      </a:srgbClr>
                    </a:clrTo>
                  </a:clrChange>
                </a:blip>
                <a:srcRect/>
                <a:stretch>
                  <a:fillRect/>
                </a:stretch>
              </p:blipFill>
              <p:spPr bwMode="auto">
                <a:xfrm>
                  <a:off x="941" y="1200"/>
                  <a:ext cx="691" cy="691"/>
                </a:xfrm>
                <a:prstGeom prst="rect">
                  <a:avLst/>
                </a:prstGeom>
                <a:noFill/>
                <a:ln w="9525">
                  <a:noFill/>
                  <a:miter lim="800000"/>
                  <a:headEnd/>
                  <a:tailEnd/>
                </a:ln>
              </p:spPr>
            </p:pic>
            <p:pic>
              <p:nvPicPr>
                <p:cNvPr id="251963" name="Picture 33" descr="tracel_six"/>
                <p:cNvPicPr>
                  <a:picLocks noChangeAspect="1" noChangeArrowheads="1"/>
                </p:cNvPicPr>
                <p:nvPr/>
              </p:nvPicPr>
              <p:blipFill>
                <a:blip r:embed="rId6">
                  <a:clrChange>
                    <a:clrFrom>
                      <a:srgbClr val="FFFFD6"/>
                    </a:clrFrom>
                    <a:clrTo>
                      <a:srgbClr val="FFFFD6">
                        <a:alpha val="0"/>
                      </a:srgbClr>
                    </a:clrTo>
                  </a:clrChange>
                </a:blip>
                <a:srcRect/>
                <a:stretch>
                  <a:fillRect/>
                </a:stretch>
              </p:blipFill>
              <p:spPr bwMode="auto">
                <a:xfrm>
                  <a:off x="2592" y="1200"/>
                  <a:ext cx="691" cy="691"/>
                </a:xfrm>
                <a:prstGeom prst="rect">
                  <a:avLst/>
                </a:prstGeom>
                <a:noFill/>
                <a:ln w="9525">
                  <a:noFill/>
                  <a:miter lim="800000"/>
                  <a:headEnd/>
                  <a:tailEnd/>
                </a:ln>
              </p:spPr>
            </p:pic>
            <p:pic>
              <p:nvPicPr>
                <p:cNvPr id="251964" name="Picture 34" descr="tracel_nine"/>
                <p:cNvPicPr>
                  <a:picLocks noChangeAspect="1" noChangeArrowheads="1"/>
                </p:cNvPicPr>
                <p:nvPr/>
              </p:nvPicPr>
              <p:blipFill>
                <a:blip r:embed="rId7">
                  <a:clrChange>
                    <a:clrFrom>
                      <a:srgbClr val="FFFFD6"/>
                    </a:clrFrom>
                    <a:clrTo>
                      <a:srgbClr val="FFFFD6">
                        <a:alpha val="0"/>
                      </a:srgbClr>
                    </a:clrTo>
                  </a:clrChange>
                </a:blip>
                <a:srcRect/>
                <a:stretch>
                  <a:fillRect/>
                </a:stretch>
              </p:blipFill>
              <p:spPr bwMode="auto">
                <a:xfrm>
                  <a:off x="3408" y="1200"/>
                  <a:ext cx="691" cy="691"/>
                </a:xfrm>
                <a:prstGeom prst="rect">
                  <a:avLst/>
                </a:prstGeom>
                <a:noFill/>
                <a:ln w="9525">
                  <a:noFill/>
                  <a:miter lim="800000"/>
                  <a:headEnd/>
                  <a:tailEnd/>
                </a:ln>
              </p:spPr>
            </p:pic>
          </p:grpSp>
          <p:sp>
            <p:nvSpPr>
              <p:cNvPr id="251959" name="Text Box 35"/>
              <p:cNvSpPr txBox="1">
                <a:spLocks noChangeArrowheads="1"/>
              </p:cNvSpPr>
              <p:nvPr/>
            </p:nvSpPr>
            <p:spPr bwMode="auto">
              <a:xfrm>
                <a:off x="4412" y="1876"/>
                <a:ext cx="948" cy="279"/>
              </a:xfrm>
              <a:prstGeom prst="rect">
                <a:avLst/>
              </a:prstGeom>
              <a:noFill/>
              <a:ln w="12700">
                <a:noFill/>
                <a:miter lim="800000"/>
                <a:headEnd/>
                <a:tailEnd/>
              </a:ln>
            </p:spPr>
            <p:txBody>
              <a:bodyPr wrap="none" anchor="ctr">
                <a:prstTxWarp prst="textNoShape">
                  <a:avLst/>
                </a:prstTxWarp>
                <a:spAutoFit/>
              </a:bodyPr>
              <a:lstStyle/>
              <a:p>
                <a:r>
                  <a:rPr lang="en-US">
                    <a:latin typeface="Arial" pitchFamily="-84" charset="0"/>
                  </a:rPr>
                  <a:t>PROTEOME</a:t>
                </a:r>
                <a:endParaRPr lang="en-US" b="0"/>
              </a:p>
            </p:txBody>
          </p:sp>
        </p:grpSp>
        <p:sp>
          <p:nvSpPr>
            <p:cNvPr id="251933" name="Line 36"/>
            <p:cNvSpPr>
              <a:spLocks noChangeShapeType="1"/>
            </p:cNvSpPr>
            <p:nvPr/>
          </p:nvSpPr>
          <p:spPr bwMode="auto">
            <a:xfrm>
              <a:off x="1152"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4" name="Line 37"/>
            <p:cNvSpPr>
              <a:spLocks noChangeShapeType="1"/>
            </p:cNvSpPr>
            <p:nvPr/>
          </p:nvSpPr>
          <p:spPr bwMode="auto">
            <a:xfrm flipH="1">
              <a:off x="528" y="1056"/>
              <a:ext cx="43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5" name="Line 38"/>
            <p:cNvSpPr>
              <a:spLocks noChangeShapeType="1"/>
            </p:cNvSpPr>
            <p:nvPr/>
          </p:nvSpPr>
          <p:spPr bwMode="auto">
            <a:xfrm>
              <a:off x="2112" y="1056"/>
              <a:ext cx="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6" name="Line 39"/>
            <p:cNvSpPr>
              <a:spLocks noChangeShapeType="1"/>
            </p:cNvSpPr>
            <p:nvPr/>
          </p:nvSpPr>
          <p:spPr bwMode="auto">
            <a:xfrm>
              <a:off x="2688" y="1056"/>
              <a:ext cx="24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7" name="Line 40"/>
            <p:cNvSpPr>
              <a:spLocks noChangeShapeType="1"/>
            </p:cNvSpPr>
            <p:nvPr/>
          </p:nvSpPr>
          <p:spPr bwMode="auto">
            <a:xfrm flipH="1">
              <a:off x="3840"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nvGrpSpPr>
            <p:cNvPr id="7" name="Group 41"/>
            <p:cNvGrpSpPr>
              <a:grpSpLocks/>
            </p:cNvGrpSpPr>
            <p:nvPr/>
          </p:nvGrpSpPr>
          <p:grpSpPr bwMode="auto">
            <a:xfrm>
              <a:off x="912" y="960"/>
              <a:ext cx="96" cy="96"/>
              <a:chOff x="576" y="1344"/>
              <a:chExt cx="336" cy="96"/>
            </a:xfrm>
          </p:grpSpPr>
          <p:sp>
            <p:nvSpPr>
              <p:cNvPr id="251955" name="Line 42"/>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6" name="Line 43"/>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7" name="Line 44"/>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8" name="Group 45"/>
            <p:cNvGrpSpPr>
              <a:grpSpLocks/>
            </p:cNvGrpSpPr>
            <p:nvPr/>
          </p:nvGrpSpPr>
          <p:grpSpPr bwMode="auto">
            <a:xfrm>
              <a:off x="2592" y="960"/>
              <a:ext cx="192" cy="96"/>
              <a:chOff x="576" y="1344"/>
              <a:chExt cx="336" cy="96"/>
            </a:xfrm>
          </p:grpSpPr>
          <p:sp>
            <p:nvSpPr>
              <p:cNvPr id="251952" name="Line 46"/>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3" name="Line 47"/>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4" name="Line 48"/>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9" name="Group 49"/>
            <p:cNvGrpSpPr>
              <a:grpSpLocks/>
            </p:cNvGrpSpPr>
            <p:nvPr/>
          </p:nvGrpSpPr>
          <p:grpSpPr bwMode="auto">
            <a:xfrm>
              <a:off x="1968" y="960"/>
              <a:ext cx="240" cy="96"/>
              <a:chOff x="576" y="1344"/>
              <a:chExt cx="336" cy="96"/>
            </a:xfrm>
          </p:grpSpPr>
          <p:sp>
            <p:nvSpPr>
              <p:cNvPr id="251949" name="Line 50"/>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0" name="Line 51"/>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1" name="Line 52"/>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0" name="Group 53"/>
            <p:cNvGrpSpPr>
              <a:grpSpLocks/>
            </p:cNvGrpSpPr>
            <p:nvPr/>
          </p:nvGrpSpPr>
          <p:grpSpPr bwMode="auto">
            <a:xfrm>
              <a:off x="1104" y="960"/>
              <a:ext cx="144" cy="96"/>
              <a:chOff x="576" y="1344"/>
              <a:chExt cx="336" cy="96"/>
            </a:xfrm>
          </p:grpSpPr>
          <p:sp>
            <p:nvSpPr>
              <p:cNvPr id="251946" name="Line 54"/>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7" name="Line 55"/>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8" name="Line 56"/>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1" name="Group 57"/>
            <p:cNvGrpSpPr>
              <a:grpSpLocks/>
            </p:cNvGrpSpPr>
            <p:nvPr/>
          </p:nvGrpSpPr>
          <p:grpSpPr bwMode="auto">
            <a:xfrm>
              <a:off x="3984" y="960"/>
              <a:ext cx="144" cy="96"/>
              <a:chOff x="576" y="1344"/>
              <a:chExt cx="336" cy="96"/>
            </a:xfrm>
          </p:grpSpPr>
          <p:sp>
            <p:nvSpPr>
              <p:cNvPr id="251943" name="Line 58"/>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4" name="Line 59"/>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5" name="Line 60"/>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grpSp>
        <p:nvGrpSpPr>
          <p:cNvPr id="12" name="Group 61"/>
          <p:cNvGrpSpPr>
            <a:grpSpLocks/>
          </p:cNvGrpSpPr>
          <p:nvPr/>
        </p:nvGrpSpPr>
        <p:grpSpPr bwMode="auto">
          <a:xfrm>
            <a:off x="1" y="22490"/>
            <a:ext cx="8358188" cy="1247510"/>
            <a:chOff x="0" y="17"/>
            <a:chExt cx="5265" cy="943"/>
          </a:xfrm>
        </p:grpSpPr>
        <p:sp>
          <p:nvSpPr>
            <p:cNvPr id="251925" name="Text Box 62"/>
            <p:cNvSpPr txBox="1">
              <a:spLocks noChangeArrowheads="1"/>
            </p:cNvSpPr>
            <p:nvPr/>
          </p:nvSpPr>
          <p:spPr bwMode="auto">
            <a:xfrm>
              <a:off x="4502" y="484"/>
              <a:ext cx="763" cy="279"/>
            </a:xfrm>
            <a:prstGeom prst="rect">
              <a:avLst/>
            </a:prstGeom>
            <a:noFill/>
            <a:ln w="12700">
              <a:noFill/>
              <a:miter lim="800000"/>
              <a:headEnd/>
              <a:tailEnd/>
            </a:ln>
          </p:spPr>
          <p:txBody>
            <a:bodyPr wrap="none" anchor="ctr">
              <a:prstTxWarp prst="textNoShape">
                <a:avLst/>
              </a:prstTxWarp>
              <a:spAutoFit/>
            </a:bodyPr>
            <a:lstStyle/>
            <a:p>
              <a:r>
                <a:rPr lang="en-US">
                  <a:latin typeface="Arial" pitchFamily="-84" charset="0"/>
                </a:rPr>
                <a:t>GENOME</a:t>
              </a:r>
              <a:endParaRPr lang="en-US" b="0"/>
            </a:p>
          </p:txBody>
        </p:sp>
        <p:graphicFrame>
          <p:nvGraphicFramePr>
            <p:cNvPr id="251906" name="Object 2"/>
            <p:cNvGraphicFramePr>
              <a:graphicFrameLocks noChangeAspect="1"/>
            </p:cNvGraphicFramePr>
            <p:nvPr/>
          </p:nvGraphicFramePr>
          <p:xfrm>
            <a:off x="384" y="756"/>
            <a:ext cx="3744" cy="204"/>
          </p:xfrm>
          <a:graphic>
            <a:graphicData uri="http://schemas.openxmlformats.org/presentationml/2006/ole">
              <mc:AlternateContent xmlns:mc="http://schemas.openxmlformats.org/markup-compatibility/2006">
                <mc:Choice xmlns:v="urn:schemas-microsoft-com:vml" Requires="v">
                  <p:oleObj name="Photo Editor Photo" r:id="rId8" imgW="7201905" imgH="323981" progId="">
                    <p:embed/>
                  </p:oleObj>
                </mc:Choice>
                <mc:Fallback>
                  <p:oleObj name="Photo Editor Photo" r:id="rId8" imgW="7201905" imgH="323981" progId="">
                    <p:embed/>
                    <p:pic>
                      <p:nvPicPr>
                        <p:cNvPr id="0" name="Picture 1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 y="756"/>
                          <a:ext cx="3744"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1907" name="Object 3"/>
            <p:cNvGraphicFramePr>
              <a:graphicFrameLocks noChangeAspect="1"/>
            </p:cNvGraphicFramePr>
            <p:nvPr/>
          </p:nvGraphicFramePr>
          <p:xfrm>
            <a:off x="23" y="17"/>
            <a:ext cx="553" cy="740"/>
          </p:xfrm>
          <a:graphic>
            <a:graphicData uri="http://schemas.openxmlformats.org/presentationml/2006/ole">
              <mc:AlternateContent xmlns:mc="http://schemas.openxmlformats.org/markup-compatibility/2006">
                <mc:Choice xmlns:v="urn:schemas-microsoft-com:vml" Requires="v">
                  <p:oleObj name="Photo Editor Photo" r:id="rId10" imgW="1209524" imgH="1619476" progId="">
                    <p:embed/>
                  </p:oleObj>
                </mc:Choice>
                <mc:Fallback>
                  <p:oleObj name="Photo Editor Photo" r:id="rId10" imgW="1209524" imgH="1619476" progId="">
                    <p:embed/>
                    <p:pic>
                      <p:nvPicPr>
                        <p:cNvPr id="0" name="Picture 1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 y="17"/>
                          <a:ext cx="553" cy="7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26" name="Freeform 65"/>
            <p:cNvSpPr>
              <a:spLocks/>
            </p:cNvSpPr>
            <p:nvPr/>
          </p:nvSpPr>
          <p:spPr bwMode="auto">
            <a:xfrm>
              <a:off x="0" y="234"/>
              <a:ext cx="117" cy="165"/>
            </a:xfrm>
            <a:custGeom>
              <a:avLst/>
              <a:gdLst>
                <a:gd name="T0" fmla="*/ 3 w 117"/>
                <a:gd name="T1" fmla="*/ 0 h 165"/>
                <a:gd name="T2" fmla="*/ 57 w 117"/>
                <a:gd name="T3" fmla="*/ 54 h 165"/>
                <a:gd name="T4" fmla="*/ 84 w 117"/>
                <a:gd name="T5" fmla="*/ 75 h 165"/>
                <a:gd name="T6" fmla="*/ 117 w 117"/>
                <a:gd name="T7" fmla="*/ 105 h 165"/>
                <a:gd name="T8" fmla="*/ 72 w 117"/>
                <a:gd name="T9" fmla="*/ 156 h 165"/>
                <a:gd name="T10" fmla="*/ 36 w 117"/>
                <a:gd name="T11" fmla="*/ 126 h 165"/>
                <a:gd name="T12" fmla="*/ 21 w 117"/>
                <a:gd name="T13" fmla="*/ 99 h 165"/>
                <a:gd name="T14" fmla="*/ 3 w 117"/>
                <a:gd name="T15" fmla="*/ 54 h 165"/>
                <a:gd name="T16" fmla="*/ 6 w 117"/>
                <a:gd name="T17" fmla="*/ 36 h 165"/>
                <a:gd name="T18" fmla="*/ 0 w 117"/>
                <a:gd name="T19" fmla="*/ 18 h 165"/>
                <a:gd name="T20" fmla="*/ 3 w 117"/>
                <a:gd name="T21" fmla="*/ 0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165"/>
                <a:gd name="T35" fmla="*/ 117 w 11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165">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nvGrpSpPr>
            <p:cNvPr id="13" name="Group 66"/>
            <p:cNvGrpSpPr>
              <a:grpSpLocks/>
            </p:cNvGrpSpPr>
            <p:nvPr/>
          </p:nvGrpSpPr>
          <p:grpSpPr bwMode="auto">
            <a:xfrm>
              <a:off x="2544" y="69"/>
              <a:ext cx="1572" cy="699"/>
              <a:chOff x="2544" y="69"/>
              <a:chExt cx="1572" cy="699"/>
            </a:xfrm>
          </p:grpSpPr>
          <p:graphicFrame>
            <p:nvGraphicFramePr>
              <p:cNvPr id="251909" name="Object 5"/>
              <p:cNvGraphicFramePr>
                <a:graphicFrameLocks noChangeAspect="1"/>
              </p:cNvGraphicFramePr>
              <p:nvPr/>
            </p:nvGraphicFramePr>
            <p:xfrm>
              <a:off x="2544" y="128"/>
              <a:ext cx="1572" cy="640"/>
            </p:xfrm>
            <a:graphic>
              <a:graphicData uri="http://schemas.openxmlformats.org/presentationml/2006/ole">
                <mc:AlternateContent xmlns:mc="http://schemas.openxmlformats.org/markup-compatibility/2006">
                  <mc:Choice xmlns:v="urn:schemas-microsoft-com:vml" Requires="v">
                    <p:oleObj name="Photo Editor Photo" r:id="rId12" imgW="2924583" imgH="1190476" progId="">
                      <p:embed/>
                    </p:oleObj>
                  </mc:Choice>
                  <mc:Fallback>
                    <p:oleObj name="Photo Editor Photo" r:id="rId12" imgW="2924583" imgH="1190476" progId="">
                      <p:embed/>
                      <p:pic>
                        <p:nvPicPr>
                          <p:cNvPr id="0" name="Picture 1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4" y="128"/>
                            <a:ext cx="1572" cy="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31" name="Rectangle 68"/>
              <p:cNvSpPr>
                <a:spLocks noChangeArrowheads="1"/>
              </p:cNvSpPr>
              <p:nvPr/>
            </p:nvSpPr>
            <p:spPr bwMode="auto">
              <a:xfrm>
                <a:off x="2688" y="69"/>
                <a:ext cx="1248" cy="96"/>
              </a:xfrm>
              <a:prstGeom prst="rect">
                <a:avLst/>
              </a:prstGeom>
              <a:solidFill>
                <a:schemeClr val="bg1"/>
              </a:solidFill>
              <a:ln w="12700">
                <a:noFill/>
                <a:miter lim="800000"/>
                <a:headEnd/>
                <a:tailEnd/>
              </a:ln>
            </p:spPr>
            <p:txBody>
              <a:bodyPr wrap="none" anchor="ctr">
                <a:prstTxWarp prst="textNoShape">
                  <a:avLst/>
                </a:prstTxWarp>
              </a:bodyPr>
              <a:lstStyle/>
              <a:p>
                <a:endParaRPr lang="hu-HU"/>
              </a:p>
            </p:txBody>
          </p:sp>
        </p:grpSp>
        <p:grpSp>
          <p:nvGrpSpPr>
            <p:cNvPr id="14" name="Group 69"/>
            <p:cNvGrpSpPr>
              <a:grpSpLocks/>
            </p:cNvGrpSpPr>
            <p:nvPr/>
          </p:nvGrpSpPr>
          <p:grpSpPr bwMode="auto">
            <a:xfrm>
              <a:off x="1116" y="198"/>
              <a:ext cx="900" cy="378"/>
              <a:chOff x="1200" y="192"/>
              <a:chExt cx="900" cy="378"/>
            </a:xfrm>
          </p:grpSpPr>
          <p:graphicFrame>
            <p:nvGraphicFramePr>
              <p:cNvPr id="251908" name="Object 4"/>
              <p:cNvGraphicFramePr>
                <a:graphicFrameLocks noChangeAspect="1"/>
              </p:cNvGraphicFramePr>
              <p:nvPr/>
            </p:nvGraphicFramePr>
            <p:xfrm>
              <a:off x="1200" y="192"/>
              <a:ext cx="900" cy="348"/>
            </p:xfrm>
            <a:graphic>
              <a:graphicData uri="http://schemas.openxmlformats.org/presentationml/2006/ole">
                <mc:AlternateContent xmlns:mc="http://schemas.openxmlformats.org/markup-compatibility/2006">
                  <mc:Choice xmlns:v="urn:schemas-microsoft-com:vml" Requires="v">
                    <p:oleObj name="Photo Editor Photo" r:id="rId14" imgW="1428949" imgH="552527" progId="">
                      <p:embed/>
                    </p:oleObj>
                  </mc:Choice>
                  <mc:Fallback>
                    <p:oleObj name="Photo Editor Photo" r:id="rId14" imgW="1428949" imgH="552527" progId="">
                      <p:embed/>
                      <p:pic>
                        <p:nvPicPr>
                          <p:cNvPr id="0" name="Picture 17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00" y="192"/>
                            <a:ext cx="900" cy="3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29" name="Freeform 71"/>
              <p:cNvSpPr>
                <a:spLocks/>
              </p:cNvSpPr>
              <p:nvPr/>
            </p:nvSpPr>
            <p:spPr bwMode="auto">
              <a:xfrm>
                <a:off x="1200" y="480"/>
                <a:ext cx="99" cy="69"/>
              </a:xfrm>
              <a:custGeom>
                <a:avLst/>
                <a:gdLst>
                  <a:gd name="T0" fmla="*/ 0 w 99"/>
                  <a:gd name="T1" fmla="*/ 0 h 69"/>
                  <a:gd name="T2" fmla="*/ 81 w 99"/>
                  <a:gd name="T3" fmla="*/ 27 h 69"/>
                  <a:gd name="T4" fmla="*/ 81 w 99"/>
                  <a:gd name="T5" fmla="*/ 57 h 69"/>
                  <a:gd name="T6" fmla="*/ 63 w 99"/>
                  <a:gd name="T7" fmla="*/ 69 h 69"/>
                  <a:gd name="T8" fmla="*/ 33 w 99"/>
                  <a:gd name="T9" fmla="*/ 66 h 69"/>
                  <a:gd name="T10" fmla="*/ 12 w 99"/>
                  <a:gd name="T11" fmla="*/ 39 h 69"/>
                  <a:gd name="T12" fmla="*/ 0 w 99"/>
                  <a:gd name="T13" fmla="*/ 0 h 69"/>
                  <a:gd name="T14" fmla="*/ 0 60000 65536"/>
                  <a:gd name="T15" fmla="*/ 0 60000 65536"/>
                  <a:gd name="T16" fmla="*/ 0 60000 65536"/>
                  <a:gd name="T17" fmla="*/ 0 60000 65536"/>
                  <a:gd name="T18" fmla="*/ 0 60000 65536"/>
                  <a:gd name="T19" fmla="*/ 0 60000 65536"/>
                  <a:gd name="T20" fmla="*/ 0 60000 65536"/>
                  <a:gd name="T21" fmla="*/ 0 w 99"/>
                  <a:gd name="T22" fmla="*/ 0 h 69"/>
                  <a:gd name="T23" fmla="*/ 99 w 99"/>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sp>
            <p:nvSpPr>
              <p:cNvPr id="251930" name="Freeform 72"/>
              <p:cNvSpPr>
                <a:spLocks/>
              </p:cNvSpPr>
              <p:nvPr/>
            </p:nvSpPr>
            <p:spPr bwMode="auto">
              <a:xfrm>
                <a:off x="1510" y="414"/>
                <a:ext cx="110" cy="156"/>
              </a:xfrm>
              <a:custGeom>
                <a:avLst/>
                <a:gdLst>
                  <a:gd name="T0" fmla="*/ 62 w 110"/>
                  <a:gd name="T1" fmla="*/ 0 h 156"/>
                  <a:gd name="T2" fmla="*/ 23 w 110"/>
                  <a:gd name="T3" fmla="*/ 45 h 156"/>
                  <a:gd name="T4" fmla="*/ 50 w 110"/>
                  <a:gd name="T5" fmla="*/ 156 h 156"/>
                  <a:gd name="T6" fmla="*/ 89 w 110"/>
                  <a:gd name="T7" fmla="*/ 150 h 156"/>
                  <a:gd name="T8" fmla="*/ 83 w 110"/>
                  <a:gd name="T9" fmla="*/ 72 h 156"/>
                  <a:gd name="T10" fmla="*/ 74 w 110"/>
                  <a:gd name="T11" fmla="*/ 27 h 156"/>
                  <a:gd name="T12" fmla="*/ 65 w 110"/>
                  <a:gd name="T13" fmla="*/ 9 h 156"/>
                  <a:gd name="T14" fmla="*/ 62 w 110"/>
                  <a:gd name="T15" fmla="*/ 0 h 156"/>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156"/>
                  <a:gd name="T26" fmla="*/ 110 w 110"/>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156">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grpSp>
      <p:grpSp>
        <p:nvGrpSpPr>
          <p:cNvPr id="15" name="Group 73"/>
          <p:cNvGrpSpPr>
            <a:grpSpLocks/>
          </p:cNvGrpSpPr>
          <p:nvPr/>
        </p:nvGrpSpPr>
        <p:grpSpPr bwMode="auto">
          <a:xfrm>
            <a:off x="76200" y="3111500"/>
            <a:ext cx="8888413" cy="2570428"/>
            <a:chOff x="48" y="2352"/>
            <a:chExt cx="5599" cy="1943"/>
          </a:xfrm>
        </p:grpSpPr>
        <p:pic>
          <p:nvPicPr>
            <p:cNvPr id="251916" name="Picture 74" descr="Untitled"/>
            <p:cNvPicPr>
              <a:picLocks noChangeAspect="1" noChangeArrowheads="1"/>
            </p:cNvPicPr>
            <p:nvPr/>
          </p:nvPicPr>
          <p:blipFill>
            <a:blip r:embed="rId16">
              <a:clrChange>
                <a:clrFrom>
                  <a:srgbClr val="E8F2FC"/>
                </a:clrFrom>
                <a:clrTo>
                  <a:srgbClr val="E8F2FC">
                    <a:alpha val="0"/>
                  </a:srgbClr>
                </a:clrTo>
              </a:clrChange>
            </a:blip>
            <a:srcRect b="31305"/>
            <a:stretch>
              <a:fillRect/>
            </a:stretch>
          </p:blipFill>
          <p:spPr bwMode="auto">
            <a:xfrm>
              <a:off x="48" y="2976"/>
              <a:ext cx="4272" cy="1319"/>
            </a:xfrm>
            <a:prstGeom prst="rect">
              <a:avLst/>
            </a:prstGeom>
            <a:noFill/>
            <a:ln w="9525">
              <a:noFill/>
              <a:miter lim="800000"/>
              <a:headEnd/>
              <a:tailEnd/>
            </a:ln>
          </p:spPr>
        </p:pic>
        <p:sp>
          <p:nvSpPr>
            <p:cNvPr id="251917" name="Rectangle 75"/>
            <p:cNvSpPr>
              <a:spLocks noChangeArrowheads="1"/>
            </p:cNvSpPr>
            <p:nvPr/>
          </p:nvSpPr>
          <p:spPr bwMode="auto">
            <a:xfrm>
              <a:off x="1776" y="4128"/>
              <a:ext cx="816" cy="96"/>
            </a:xfrm>
            <a:prstGeom prst="rect">
              <a:avLst/>
            </a:prstGeom>
            <a:solidFill>
              <a:srgbClr val="CCFFFF"/>
            </a:solidFill>
            <a:ln w="12700">
              <a:solidFill>
                <a:schemeClr val="tx1"/>
              </a:solidFill>
              <a:miter lim="800000"/>
              <a:headEnd/>
              <a:tailEnd/>
            </a:ln>
          </p:spPr>
          <p:txBody>
            <a:bodyPr wrap="none" anchor="ctr">
              <a:prstTxWarp prst="textNoShape">
                <a:avLst/>
              </a:prstTxWarp>
            </a:bodyPr>
            <a:lstStyle/>
            <a:p>
              <a:r>
                <a:rPr lang="en-US" sz="1000">
                  <a:latin typeface="Arial" pitchFamily="-84" charset="0"/>
                </a:rPr>
                <a:t>Citrate Cycle</a:t>
              </a:r>
              <a:endParaRPr lang="en-US" sz="800"/>
            </a:p>
          </p:txBody>
        </p:sp>
        <p:sp>
          <p:nvSpPr>
            <p:cNvPr id="251918" name="Line 76"/>
            <p:cNvSpPr>
              <a:spLocks noChangeShapeType="1"/>
            </p:cNvSpPr>
            <p:nvPr/>
          </p:nvSpPr>
          <p:spPr bwMode="auto">
            <a:xfrm>
              <a:off x="624" y="2352"/>
              <a:ext cx="336" cy="148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19" name="Line 77"/>
            <p:cNvSpPr>
              <a:spLocks noChangeShapeType="1"/>
            </p:cNvSpPr>
            <p:nvPr/>
          </p:nvSpPr>
          <p:spPr bwMode="auto">
            <a:xfrm>
              <a:off x="1248" y="2352"/>
              <a:ext cx="192" cy="1104"/>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0" name="Line 78"/>
            <p:cNvSpPr>
              <a:spLocks noChangeShapeType="1"/>
            </p:cNvSpPr>
            <p:nvPr/>
          </p:nvSpPr>
          <p:spPr bwMode="auto">
            <a:xfrm flipH="1">
              <a:off x="2064" y="2352"/>
              <a:ext cx="0" cy="100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1" name="Line 79"/>
            <p:cNvSpPr>
              <a:spLocks noChangeShapeType="1"/>
            </p:cNvSpPr>
            <p:nvPr/>
          </p:nvSpPr>
          <p:spPr bwMode="auto">
            <a:xfrm flipH="1">
              <a:off x="2736" y="2352"/>
              <a:ext cx="240" cy="816"/>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2" name="Line 80"/>
            <p:cNvSpPr>
              <a:spLocks noChangeShapeType="1"/>
            </p:cNvSpPr>
            <p:nvPr/>
          </p:nvSpPr>
          <p:spPr bwMode="auto">
            <a:xfrm flipH="1">
              <a:off x="3312" y="2352"/>
              <a:ext cx="480" cy="1440"/>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3" name="Text Box 81"/>
            <p:cNvSpPr txBox="1">
              <a:spLocks noChangeArrowheads="1"/>
            </p:cNvSpPr>
            <p:nvPr/>
          </p:nvSpPr>
          <p:spPr bwMode="auto">
            <a:xfrm>
              <a:off x="4346" y="3124"/>
              <a:ext cx="1059" cy="279"/>
            </a:xfrm>
            <a:prstGeom prst="rect">
              <a:avLst/>
            </a:prstGeom>
            <a:noFill/>
            <a:ln w="12700">
              <a:noFill/>
              <a:miter lim="800000"/>
              <a:headEnd/>
              <a:tailEnd/>
            </a:ln>
          </p:spPr>
          <p:txBody>
            <a:bodyPr wrap="none" anchor="ctr">
              <a:prstTxWarp prst="textNoShape">
                <a:avLst/>
              </a:prstTxWarp>
              <a:spAutoFit/>
            </a:bodyPr>
            <a:lstStyle/>
            <a:p>
              <a:r>
                <a:rPr lang="en-US">
                  <a:latin typeface="Arial" pitchFamily="-84" charset="0"/>
                </a:rPr>
                <a:t>METABOLISM</a:t>
              </a:r>
              <a:endParaRPr lang="en-US" b="0"/>
            </a:p>
          </p:txBody>
        </p:sp>
        <p:sp>
          <p:nvSpPr>
            <p:cNvPr id="251924" name="Text Box 82"/>
            <p:cNvSpPr txBox="1">
              <a:spLocks noChangeArrowheads="1"/>
            </p:cNvSpPr>
            <p:nvPr/>
          </p:nvSpPr>
          <p:spPr bwMode="auto">
            <a:xfrm>
              <a:off x="4464" y="3567"/>
              <a:ext cx="1183" cy="489"/>
            </a:xfrm>
            <a:prstGeom prst="rect">
              <a:avLst/>
            </a:prstGeom>
            <a:noFill/>
            <a:ln w="12700">
              <a:noFill/>
              <a:miter lim="800000"/>
              <a:headEnd/>
              <a:tailEnd/>
            </a:ln>
          </p:spPr>
          <p:txBody>
            <a:bodyPr anchor="ctr">
              <a:prstTxWarp prst="textNoShape">
                <a:avLst/>
              </a:prstTxWarp>
              <a:spAutoFit/>
            </a:bodyPr>
            <a:lstStyle/>
            <a:p>
              <a:r>
                <a:rPr lang="en-US"/>
                <a:t>Bio-chemical reactions</a:t>
              </a:r>
            </a:p>
          </p:txBody>
        </p:sp>
      </p:grpSp>
      <p:sp>
        <p:nvSpPr>
          <p:cNvPr id="251915" name="Rectangle 83"/>
          <p:cNvSpPr>
            <a:spLocks noGrp="1" noChangeArrowheads="1"/>
          </p:cNvSpPr>
          <p:nvPr>
            <p:ph type="title" idx="4294967295"/>
          </p:nvPr>
        </p:nvSpPr>
        <p:spPr>
          <a:xfrm>
            <a:off x="685800" y="-1016000"/>
            <a:ext cx="7772400" cy="952500"/>
          </a:xfrm>
        </p:spPr>
        <p:txBody>
          <a:bodyPr/>
          <a:lstStyle/>
          <a:p>
            <a:r>
              <a:rPr lang="en-US">
                <a:ea typeface="ＭＳ Ｐゴシック" charset="0"/>
                <a:cs typeface="ＭＳ Ｐゴシック" charset="0"/>
              </a:rPr>
              <a:t>Bio-Map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Text Box 2"/>
          <p:cNvSpPr txBox="1">
            <a:spLocks noChangeArrowheads="1"/>
          </p:cNvSpPr>
          <p:nvPr/>
        </p:nvSpPr>
        <p:spPr bwMode="auto">
          <a:xfrm>
            <a:off x="457200" y="152136"/>
            <a:ext cx="3886200" cy="584776"/>
          </a:xfrm>
          <a:prstGeom prst="rect">
            <a:avLst/>
          </a:prstGeom>
          <a:noFill/>
          <a:ln w="9525">
            <a:noFill/>
            <a:miter lim="800000"/>
            <a:headEnd/>
            <a:tailEnd/>
          </a:ln>
        </p:spPr>
        <p:txBody>
          <a:bodyPr>
            <a:prstTxWarp prst="textNoShape">
              <a:avLst/>
            </a:prstTxWarp>
            <a:spAutoFit/>
          </a:bodyPr>
          <a:lstStyle/>
          <a:p>
            <a:r>
              <a:rPr lang="en-US" sz="3200" b="0">
                <a:solidFill>
                  <a:srgbClr val="FF0000"/>
                </a:solidFill>
                <a:latin typeface="Arial" pitchFamily="-84" charset="0"/>
                <a:ea typeface="ＭＳ Ｐゴシック" charset="0"/>
                <a:cs typeface="ＭＳ Ｐゴシック" charset="0"/>
              </a:rPr>
              <a:t>Metabolic Network</a:t>
            </a:r>
            <a:endParaRPr lang="en-US" sz="3200" b="0">
              <a:latin typeface="Arial" pitchFamily="-84" charset="0"/>
              <a:ea typeface="ＭＳ Ｐゴシック" charset="0"/>
              <a:cs typeface="ＭＳ Ｐゴシック" charset="0"/>
            </a:endParaRPr>
          </a:p>
        </p:txBody>
      </p:sp>
      <p:sp>
        <p:nvSpPr>
          <p:cNvPr id="253956" name="Rectangle 3"/>
          <p:cNvSpPr>
            <a:spLocks noGrp="1" noChangeArrowheads="1"/>
          </p:cNvSpPr>
          <p:nvPr>
            <p:ph type="title" idx="4294967295"/>
          </p:nvPr>
        </p:nvSpPr>
        <p:spPr>
          <a:xfrm>
            <a:off x="685800" y="-1143000"/>
            <a:ext cx="7772400" cy="952500"/>
          </a:xfrm>
        </p:spPr>
        <p:txBody>
          <a:bodyPr/>
          <a:lstStyle/>
          <a:p>
            <a:pPr eaLnBrk="1" hangingPunct="1"/>
            <a:r>
              <a:rPr lang="en-US">
                <a:cs typeface="ＭＳ Ｐゴシック" charset="0"/>
              </a:rPr>
              <a:t>Metab-movie</a:t>
            </a:r>
          </a:p>
        </p:txBody>
      </p:sp>
      <p:pic>
        <p:nvPicPr>
          <p:cNvPr id="253957" name="Picture 5" descr="/Users/alb/Desktop/TALKS/Mindentudas Egyeteme/full.avi">
            <a:hlinkClick r:id="" action="ppaction://media"/>
          </p:cNvPr>
          <p:cNvPicPr/>
          <p:nvPr>
            <a:videoFile r:link="rId2"/>
            <p:extLst>
              <p:ext uri="{DAA4B4D4-6D71-4841-9C94-3DE7FCFB9230}">
                <p14:media xmlns:p14="http://schemas.microsoft.com/office/powerpoint/2010/main" r:link="rId1"/>
              </p:ext>
            </p:extLst>
          </p:nvPr>
        </p:nvPicPr>
        <p:blipFill>
          <a:blip r:embed="rId4"/>
          <a:srcRect/>
          <a:stretch>
            <a:fillRect/>
          </a:stretch>
        </p:blipFill>
        <p:spPr bwMode="auto">
          <a:xfrm>
            <a:off x="228600" y="1143000"/>
            <a:ext cx="4419600" cy="3492500"/>
          </a:xfrm>
          <a:prstGeom prst="rect">
            <a:avLst/>
          </a:prstGeom>
          <a:noFill/>
          <a:ln w="9525">
            <a:noFill/>
            <a:miter lim="800000"/>
            <a:headEnd/>
            <a:tailEnd/>
          </a:ln>
        </p:spPr>
      </p:pic>
      <p:graphicFrame>
        <p:nvGraphicFramePr>
          <p:cNvPr id="253954" name="Object 5"/>
          <p:cNvGraphicFramePr>
            <a:graphicFrameLocks noChangeAspect="1"/>
          </p:cNvGraphicFramePr>
          <p:nvPr/>
        </p:nvGraphicFramePr>
        <p:xfrm>
          <a:off x="4648200" y="1143000"/>
          <a:ext cx="4267200" cy="3538803"/>
        </p:xfrm>
        <a:graphic>
          <a:graphicData uri="http://schemas.openxmlformats.org/presentationml/2006/ole">
            <mc:AlternateContent xmlns:mc="http://schemas.openxmlformats.org/markup-compatibility/2006">
              <mc:Choice xmlns:v="urn:schemas-microsoft-com:vml" Requires="v">
                <p:oleObj name="Photo Editor Photo" r:id="rId5" imgW="6314286" imgH="6287378" progId="">
                  <p:embed/>
                </p:oleObj>
              </mc:Choice>
              <mc:Fallback>
                <p:oleObj name="Photo Editor Photo" r:id="rId5" imgW="6314286" imgH="6287378" progId="">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143000"/>
                        <a:ext cx="4267200" cy="35388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4876800" y="152136"/>
            <a:ext cx="4114800" cy="846666"/>
            <a:chOff x="3072" y="19"/>
            <a:chExt cx="2544" cy="640"/>
          </a:xfrm>
        </p:grpSpPr>
        <p:sp>
          <p:nvSpPr>
            <p:cNvPr id="253959" name="Text Box 7"/>
            <p:cNvSpPr txBox="1">
              <a:spLocks noChangeAspect="1" noChangeArrowheads="1"/>
            </p:cNvSpPr>
            <p:nvPr/>
          </p:nvSpPr>
          <p:spPr bwMode="auto">
            <a:xfrm>
              <a:off x="3072" y="432"/>
              <a:ext cx="2544" cy="227"/>
            </a:xfrm>
            <a:prstGeom prst="rect">
              <a:avLst/>
            </a:prstGeom>
            <a:noFill/>
            <a:ln w="9525">
              <a:noFill/>
              <a:miter lim="800000"/>
              <a:headEnd/>
              <a:tailEnd/>
            </a:ln>
          </p:spPr>
          <p:txBody>
            <a:bodyPr>
              <a:prstTxWarp prst="textNoShape">
                <a:avLst/>
              </a:prstTxWarp>
              <a:spAutoFit/>
            </a:bodyPr>
            <a:lstStyle/>
            <a:p>
              <a:pPr>
                <a:lnSpc>
                  <a:spcPct val="70000"/>
                </a:lnSpc>
              </a:pPr>
              <a:endParaRPr lang="hu-HU" b="0">
                <a:ea typeface="ＭＳ Ｐゴシック" charset="0"/>
                <a:cs typeface="ＭＳ Ｐゴシック" charset="0"/>
              </a:endParaRPr>
            </a:p>
          </p:txBody>
        </p:sp>
        <p:sp>
          <p:nvSpPr>
            <p:cNvPr id="253960" name="Text Box 8"/>
            <p:cNvSpPr txBox="1">
              <a:spLocks noChangeArrowheads="1"/>
            </p:cNvSpPr>
            <p:nvPr/>
          </p:nvSpPr>
          <p:spPr bwMode="auto">
            <a:xfrm>
              <a:off x="3206" y="19"/>
              <a:ext cx="2300" cy="442"/>
            </a:xfrm>
            <a:prstGeom prst="rect">
              <a:avLst/>
            </a:prstGeom>
            <a:noFill/>
            <a:ln w="12700">
              <a:noFill/>
              <a:miter lim="800000"/>
              <a:headEnd/>
              <a:tailEnd/>
            </a:ln>
          </p:spPr>
          <p:txBody>
            <a:bodyPr wrap="none">
              <a:prstTxWarp prst="textNoShape">
                <a:avLst/>
              </a:prstTxWarp>
              <a:spAutoFit/>
            </a:bodyPr>
            <a:lstStyle/>
            <a:p>
              <a:pPr>
                <a:spcBef>
                  <a:spcPct val="0"/>
                </a:spcBef>
              </a:pPr>
              <a:r>
                <a:rPr lang="en-US" sz="3200" b="0">
                  <a:solidFill>
                    <a:srgbClr val="FF3300"/>
                  </a:solidFill>
                  <a:latin typeface="Arial" pitchFamily="-84" charset="0"/>
                  <a:ea typeface="ＭＳ Ｐゴシック" charset="0"/>
                  <a:cs typeface="ＭＳ Ｐゴシック" charset="0"/>
                </a:rPr>
                <a:t>Protein Interactions</a:t>
              </a:r>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395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3957"/>
                                        </p:tgtEl>
                                      </p:cBhvr>
                                    </p:cmd>
                                  </p:childTnLst>
                                </p:cTn>
                              </p:par>
                            </p:childTnLst>
                          </p:cTn>
                        </p:par>
                      </p:childTnLst>
                    </p:cTn>
                  </p:par>
                </p:childTnLst>
              </p:cTn>
              <p:nextCondLst>
                <p:cond evt="onClick" delay="0">
                  <p:tgtEl>
                    <p:spTgt spid="253957"/>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53957"/>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5"/>
          <a:stretch>
            <a:fillRect/>
          </a:stretch>
        </p:blipFill>
        <p:spPr>
          <a:xfrm>
            <a:off x="253999" y="656167"/>
            <a:ext cx="5058833" cy="5058833"/>
          </a:xfrm>
          <a:prstGeom prst="rect">
            <a:avLst/>
          </a:prstGeom>
        </p:spPr>
      </p:pic>
      <p:pic>
        <p:nvPicPr>
          <p:cNvPr id="15" name="MAURO-HumanPPI-Tedmed.mov">
            <a:hlinkClick r:id="" action="ppaction://media"/>
          </p:cNvPr>
          <p:cNvPicPr/>
          <p:nvPr>
            <a:videoFile r:link="rId2"/>
            <p:extLst>
              <p:ext uri="{DAA4B4D4-6D71-4841-9C94-3DE7FCFB9230}">
                <p14:media xmlns:p14="http://schemas.microsoft.com/office/powerpoint/2010/main" r:link="rId1"/>
              </p:ext>
            </p:extLst>
          </p:nvPr>
        </p:nvPicPr>
        <p:blipFill>
          <a:blip r:embed="rId6"/>
          <a:stretch>
            <a:fillRect/>
          </a:stretch>
        </p:blipFill>
        <p:spPr>
          <a:xfrm>
            <a:off x="0" y="605366"/>
            <a:ext cx="9144000" cy="5143500"/>
          </a:xfrm>
          <a:prstGeom prst="rect">
            <a:avLst/>
          </a:prstGeom>
        </p:spPr>
      </p:pic>
      <p:sp>
        <p:nvSpPr>
          <p:cNvPr id="16" name="Rectangle 15"/>
          <p:cNvSpPr/>
          <p:nvPr/>
        </p:nvSpPr>
        <p:spPr>
          <a:xfrm>
            <a:off x="5312832" y="948267"/>
            <a:ext cx="4572000" cy="1477328"/>
          </a:xfrm>
          <a:prstGeom prst="rect">
            <a:avLst/>
          </a:prstGeom>
        </p:spPr>
        <p:txBody>
          <a:bodyPr>
            <a:spAutoFit/>
          </a:bodyPr>
          <a:lstStyle/>
          <a:p>
            <a:r>
              <a:rPr lang="en-US" u="sng" dirty="0"/>
              <a:t>Undirected network</a:t>
            </a:r>
          </a:p>
          <a:p>
            <a:r>
              <a:rPr lang="en-US" dirty="0"/>
              <a:t>N=2,018 proteins as nodes</a:t>
            </a:r>
          </a:p>
          <a:p>
            <a:r>
              <a:rPr lang="en-US" dirty="0"/>
              <a:t>L=2,930 binding interactions as links. </a:t>
            </a:r>
          </a:p>
          <a:p>
            <a:r>
              <a:rPr lang="en-US" dirty="0"/>
              <a:t>Average degree  &lt;</a:t>
            </a:r>
            <a:r>
              <a:rPr lang="en-US" dirty="0" err="1"/>
              <a:t>k</a:t>
            </a:r>
            <a:r>
              <a:rPr lang="en-US" dirty="0"/>
              <a:t>&gt;=2.90. </a:t>
            </a:r>
          </a:p>
          <a:p>
            <a:endParaRPr lang="en-US" dirty="0"/>
          </a:p>
        </p:txBody>
      </p:sp>
      <p:sp>
        <p:nvSpPr>
          <p:cNvPr id="17" name="Rectangle 16"/>
          <p:cNvSpPr/>
          <p:nvPr/>
        </p:nvSpPr>
        <p:spPr>
          <a:xfrm>
            <a:off x="5334000" y="2887260"/>
            <a:ext cx="3810000" cy="923330"/>
          </a:xfrm>
          <a:prstGeom prst="rect">
            <a:avLst/>
          </a:prstGeom>
        </p:spPr>
        <p:txBody>
          <a:bodyPr wrap="square">
            <a:spAutoFit/>
          </a:bodyPr>
          <a:lstStyle/>
          <a:p>
            <a:r>
              <a:rPr lang="en-US" u="sng" dirty="0"/>
              <a:t>Not connected:  </a:t>
            </a:r>
            <a:r>
              <a:rPr lang="en-US" dirty="0"/>
              <a:t>185 components</a:t>
            </a:r>
          </a:p>
          <a:p>
            <a:r>
              <a:rPr lang="en-US" dirty="0"/>
              <a:t> the largest (giant component) 1,647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0833" fill="hold"/>
                                        <p:tgtEl>
                                          <p:spTgt spid="15"/>
                                        </p:tgtEl>
                                      </p:cBhvr>
                                    </p:cmd>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5"/>
                                        </p:tgtEl>
                                        <p:attrNameLst>
                                          <p:attrName>style.visibility</p:attrName>
                                        </p:attrNameLst>
                                      </p:cBhvr>
                                      <p:to>
                                        <p:strVal val="hidden"/>
                                      </p:to>
                                    </p:set>
                                    <p:cmd type="call" cmd="stop">
                                      <p:cBhvr>
                                        <p:cTn id="14" dur="1">
                                          <p:stCondLst>
                                            <p:cond delay="0"/>
                                          </p:stCondLst>
                                        </p:cTn>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endCondLst>
                    <p:cond evt="onNext" delay="0">
                      <p:tgtEl>
                        <p:sldTgt/>
                      </p:tgtEl>
                    </p:cond>
                    <p:cond evt="onPrev" delay="0">
                      <p:tgtEl>
                        <p:sldTgt/>
                      </p:tgtEl>
                    </p:cond>
                  </p:endCondLst>
                </p:cTn>
                <p:tgtEl>
                  <p:spTgt spid="15"/>
                </p:tgtEl>
              </p:cMediaNode>
            </p:video>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F-NetworkRepresentation_2.jpg"/>
          <p:cNvPicPr>
            <a:picLocks noChangeAspect="1"/>
          </p:cNvPicPr>
          <p:nvPr/>
        </p:nvPicPr>
        <p:blipFill>
          <a:blip r:embed="rId2"/>
          <a:stretch>
            <a:fillRect/>
          </a:stretch>
        </p:blipFill>
        <p:spPr>
          <a:xfrm>
            <a:off x="33866" y="622298"/>
            <a:ext cx="9109294" cy="4406901"/>
          </a:xfrm>
          <a:prstGeom prst="rect">
            <a:avLst/>
          </a:prstGeom>
        </p:spPr>
      </p:pic>
      <p:pic>
        <p:nvPicPr>
          <p:cNvPr id="10" name="Picture 9" descr="2_5.jpg"/>
          <p:cNvPicPr>
            <a:picLocks noChangeAspect="1"/>
          </p:cNvPicPr>
          <p:nvPr/>
        </p:nvPicPr>
        <p:blipFill>
          <a:blip r:embed="rId3">
            <a:alphaModFix amt="14000"/>
          </a:blip>
          <a:stretch>
            <a:fillRect/>
          </a:stretch>
        </p:blipFill>
        <p:spPr>
          <a:xfrm>
            <a:off x="0" y="571500"/>
            <a:ext cx="9144000" cy="5143500"/>
          </a:xfrm>
          <a:prstGeom prst="rect">
            <a:avLst/>
          </a:prstGeom>
          <a:noFill/>
          <a:ln w="12700">
            <a:noFill/>
            <a:miter lim="800000"/>
            <a:headEnd/>
            <a:tailEnd/>
          </a:ln>
        </p:spPr>
      </p:pic>
      <p:sp>
        <p:nvSpPr>
          <p:cNvPr id="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COMMON LANGUAGE</a:t>
            </a:r>
          </a:p>
        </p:txBody>
      </p:sp>
      <p:sp>
        <p:nvSpPr>
          <p:cNvPr id="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2" name="Picture 11" descr="2_4.png"/>
          <p:cNvPicPr>
            <a:picLocks noChangeAspect="1"/>
          </p:cNvPicPr>
          <p:nvPr/>
        </p:nvPicPr>
        <p:blipFill>
          <a:blip r:embed="rId4"/>
          <a:stretch>
            <a:fillRect/>
          </a:stretch>
        </p:blipFill>
        <p:spPr>
          <a:xfrm>
            <a:off x="4953000" y="3527814"/>
            <a:ext cx="3429000" cy="1719263"/>
          </a:xfrm>
          <a:prstGeom prst="rect">
            <a:avLst/>
          </a:prstGeom>
        </p:spPr>
      </p:pic>
      <p:sp>
        <p:nvSpPr>
          <p:cNvPr id="37" name="Rectangle 2"/>
          <p:cNvSpPr>
            <a:spLocks/>
          </p:cNvSpPr>
          <p:nvPr/>
        </p:nvSpPr>
        <p:spPr bwMode="auto">
          <a:xfrm>
            <a:off x="4572000" y="4610100"/>
            <a:ext cx="557843" cy="677108"/>
          </a:xfrm>
          <a:prstGeom prst="rect">
            <a:avLst/>
          </a:prstGeom>
          <a:noFill/>
          <a:ln w="12700">
            <a:noFill/>
            <a:miter lim="800000"/>
            <a:headEnd/>
            <a:tailEnd/>
          </a:ln>
        </p:spPr>
        <p:txBody>
          <a:bodyPr wrap="none" lIns="0" tIns="0" rIns="31748" bIns="0">
            <a:prstTxWarp prst="textNoShape">
              <a:avLst/>
            </a:prstTxWarp>
            <a:spAutoFit/>
          </a:bodyPr>
          <a:lstStyle/>
          <a:p>
            <a:pPr marL="31253">
              <a:buClr>
                <a:srgbClr val="CC0000"/>
              </a:buClr>
              <a:buSzPct val="100000"/>
            </a:pPr>
            <a:r>
              <a:rPr lang="en-US" sz="2200" dirty="0">
                <a:solidFill>
                  <a:srgbClr val="000000"/>
                </a:solidFill>
                <a:latin typeface="Helvetica"/>
                <a:ea typeface="Trebuchet MS" pitchFamily="-112" charset="0"/>
                <a:cs typeface="Helvetica"/>
                <a:sym typeface="Trebuchet MS" pitchFamily="-112" charset="0"/>
              </a:rPr>
              <a:t>N=4</a:t>
            </a:r>
          </a:p>
          <a:p>
            <a:pPr marL="31253">
              <a:buClr>
                <a:srgbClr val="CC0000"/>
              </a:buClr>
              <a:buSzPct val="100000"/>
            </a:pPr>
            <a:r>
              <a:rPr lang="en-US" sz="2200" dirty="0">
                <a:solidFill>
                  <a:srgbClr val="000000"/>
                </a:solidFill>
                <a:latin typeface="Helvetica"/>
                <a:ea typeface="Trebuchet MS" pitchFamily="-112" charset="0"/>
                <a:cs typeface="Helvetica"/>
                <a:sym typeface="Trebuchet MS" pitchFamily="-112" charset="0"/>
              </a:rPr>
              <a:t>L=4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sp>
        <p:nvSpPr>
          <p:cNvPr id="16" name="Rectangle 15"/>
          <p:cNvSpPr/>
          <p:nvPr/>
        </p:nvSpPr>
        <p:spPr>
          <a:xfrm>
            <a:off x="5312832" y="948267"/>
            <a:ext cx="4572000" cy="1477328"/>
          </a:xfrm>
          <a:prstGeom prst="rect">
            <a:avLst/>
          </a:prstGeom>
        </p:spPr>
        <p:txBody>
          <a:bodyPr>
            <a:spAutoFit/>
          </a:bodyPr>
          <a:lstStyle/>
          <a:p>
            <a:r>
              <a:rPr lang="en-US" u="sng" dirty="0"/>
              <a:t>Undirected network</a:t>
            </a:r>
          </a:p>
          <a:p>
            <a:r>
              <a:rPr lang="en-US" dirty="0"/>
              <a:t>N=2,018 proteins as nodes</a:t>
            </a:r>
          </a:p>
          <a:p>
            <a:r>
              <a:rPr lang="en-US" dirty="0"/>
              <a:t>L=2,930 binding interactions as links. </a:t>
            </a:r>
          </a:p>
          <a:p>
            <a:r>
              <a:rPr lang="en-US" dirty="0"/>
              <a:t>Average degree  &lt;</a:t>
            </a:r>
            <a:r>
              <a:rPr lang="en-US" dirty="0" err="1"/>
              <a:t>k</a:t>
            </a:r>
            <a:r>
              <a:rPr lang="en-US" dirty="0"/>
              <a:t>&gt;=2.90. </a:t>
            </a:r>
          </a:p>
          <a:p>
            <a:endParaRPr lang="en-US" dirty="0"/>
          </a:p>
        </p:txBody>
      </p:sp>
      <p:sp>
        <p:nvSpPr>
          <p:cNvPr id="17" name="Rectangle 16"/>
          <p:cNvSpPr/>
          <p:nvPr/>
        </p:nvSpPr>
        <p:spPr>
          <a:xfrm>
            <a:off x="5334000" y="2887260"/>
            <a:ext cx="3810000" cy="923330"/>
          </a:xfrm>
          <a:prstGeom prst="rect">
            <a:avLst/>
          </a:prstGeom>
        </p:spPr>
        <p:txBody>
          <a:bodyPr wrap="square">
            <a:spAutoFit/>
          </a:bodyPr>
          <a:lstStyle/>
          <a:p>
            <a:r>
              <a:rPr lang="en-US" u="sng" dirty="0"/>
              <a:t>Not connected:  </a:t>
            </a:r>
            <a:r>
              <a:rPr lang="en-US" dirty="0"/>
              <a:t>185 components</a:t>
            </a:r>
          </a:p>
          <a:p>
            <a:r>
              <a:rPr lang="en-US" dirty="0"/>
              <a:t> the largest (giant component) 1,647  nodes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pic>
        <p:nvPicPr>
          <p:cNvPr id="5" name="Picture 4"/>
          <p:cNvPicPr>
            <a:picLocks noChangeAspect="1"/>
          </p:cNvPicPr>
          <p:nvPr/>
        </p:nvPicPr>
        <p:blipFill>
          <a:blip r:embed="rId4"/>
          <a:stretch>
            <a:fillRect/>
          </a:stretch>
        </p:blipFill>
        <p:spPr>
          <a:xfrm>
            <a:off x="253998" y="656166"/>
            <a:ext cx="5058833" cy="4917129"/>
          </a:xfrm>
          <a:prstGeom prst="rect">
            <a:avLst/>
          </a:prstGeom>
        </p:spPr>
      </p:pic>
      <p:sp>
        <p:nvSpPr>
          <p:cNvPr id="6" name="Rectangle 5"/>
          <p:cNvSpPr/>
          <p:nvPr/>
        </p:nvSpPr>
        <p:spPr>
          <a:xfrm>
            <a:off x="5909733" y="1099234"/>
            <a:ext cx="3158067" cy="646331"/>
          </a:xfrm>
          <a:prstGeom prst="rect">
            <a:avLst/>
          </a:prstGeom>
        </p:spPr>
        <p:txBody>
          <a:bodyPr wrap="square">
            <a:spAutoFit/>
          </a:bodyPr>
          <a:lstStyle/>
          <a:p>
            <a:r>
              <a:rPr lang="en-US" b="1" dirty="0" err="1">
                <a:latin typeface="Helvetica"/>
                <a:cs typeface="Helvetica"/>
              </a:rPr>
              <a:t>p</a:t>
            </a:r>
            <a:r>
              <a:rPr lang="en-US" b="1" baseline="-25000" dirty="0" err="1">
                <a:latin typeface="Helvetica"/>
                <a:cs typeface="Helvetica"/>
              </a:rPr>
              <a:t>k</a:t>
            </a:r>
            <a:r>
              <a:rPr lang="en-US" b="1" baseline="-25000" dirty="0">
                <a:latin typeface="Helvetica"/>
                <a:cs typeface="Helvetica"/>
              </a:rPr>
              <a:t> </a:t>
            </a:r>
            <a:r>
              <a:rPr lang="en-US" dirty="0">
                <a:latin typeface="Helvetica"/>
                <a:cs typeface="Helvetica"/>
              </a:rPr>
              <a:t>is the probability that a node has degree </a:t>
            </a:r>
            <a:r>
              <a:rPr lang="en-US" b="1" dirty="0" err="1">
                <a:latin typeface="Helvetica"/>
                <a:cs typeface="Helvetica"/>
              </a:rPr>
              <a:t>k</a:t>
            </a:r>
            <a:r>
              <a:rPr lang="en-US" dirty="0">
                <a:latin typeface="Helvetica"/>
                <a:cs typeface="Helvetica"/>
              </a:rPr>
              <a:t>. </a:t>
            </a:r>
          </a:p>
        </p:txBody>
      </p:sp>
      <p:sp>
        <p:nvSpPr>
          <p:cNvPr id="7" name="Rectangle 6"/>
          <p:cNvSpPr/>
          <p:nvPr/>
        </p:nvSpPr>
        <p:spPr>
          <a:xfrm>
            <a:off x="4948770" y="2043488"/>
            <a:ext cx="3831169" cy="830997"/>
          </a:xfrm>
          <a:prstGeom prst="rect">
            <a:avLst/>
          </a:prstGeom>
        </p:spPr>
        <p:txBody>
          <a:bodyPr wrap="square">
            <a:spAutoFit/>
          </a:bodyPr>
          <a:lstStyle/>
          <a:p>
            <a:pPr marL="948746" lvl="1">
              <a:buNone/>
            </a:pPr>
            <a:r>
              <a:rPr lang="en-US" sz="1600" b="1" dirty="0" err="1">
                <a:latin typeface="Helvetica"/>
                <a:cs typeface="Helvetica"/>
              </a:rPr>
              <a:t>N</a:t>
            </a:r>
            <a:r>
              <a:rPr lang="en-US" sz="1600" b="1" baseline="-6000" dirty="0" err="1">
                <a:latin typeface="Helvetica"/>
                <a:cs typeface="Helvetica"/>
              </a:rPr>
              <a:t>k</a:t>
            </a:r>
            <a:r>
              <a:rPr lang="en-US" sz="1600" b="1" dirty="0">
                <a:latin typeface="Helvetica"/>
                <a:cs typeface="Helvetica"/>
              </a:rPr>
              <a:t> = # nodes with degree </a:t>
            </a:r>
            <a:r>
              <a:rPr lang="en-US" sz="1600" b="1" dirty="0" err="1">
                <a:latin typeface="Helvetica"/>
                <a:cs typeface="Helvetica"/>
              </a:rPr>
              <a:t>k</a:t>
            </a:r>
            <a:endParaRPr lang="en-US" sz="1600" b="1" dirty="0">
              <a:latin typeface="Helvetica"/>
              <a:cs typeface="Helvetica"/>
            </a:endParaRPr>
          </a:p>
          <a:p>
            <a:pPr marL="948746" lvl="1">
              <a:buNone/>
            </a:pPr>
            <a:endParaRPr lang="en-US" sz="1600" b="1" dirty="0">
              <a:latin typeface="Helvetica"/>
              <a:cs typeface="Helvetica"/>
            </a:endParaRPr>
          </a:p>
          <a:p>
            <a:pPr marL="948746" lvl="1">
              <a:buNone/>
            </a:pPr>
            <a:r>
              <a:rPr lang="en-US" sz="1600" b="1" dirty="0" err="1">
                <a:latin typeface="Helvetica"/>
                <a:cs typeface="Helvetica"/>
              </a:rPr>
              <a:t>p</a:t>
            </a:r>
            <a:r>
              <a:rPr lang="en-US" sz="1600" b="1" baseline="-25000" dirty="0" err="1">
                <a:latin typeface="Helvetica"/>
                <a:cs typeface="Helvetica"/>
              </a:rPr>
              <a:t>k</a:t>
            </a:r>
            <a:r>
              <a:rPr lang="en-US" sz="1600" b="1" dirty="0">
                <a:latin typeface="Helvetica"/>
                <a:cs typeface="Helvetica"/>
              </a:rPr>
              <a:t> = </a:t>
            </a:r>
            <a:r>
              <a:rPr lang="en-US" sz="1600" b="1" dirty="0" err="1">
                <a:latin typeface="Helvetica"/>
                <a:cs typeface="Helvetica"/>
              </a:rPr>
              <a:t>N</a:t>
            </a:r>
            <a:r>
              <a:rPr lang="en-US" sz="1600" b="1" baseline="-6000" dirty="0" err="1">
                <a:latin typeface="Helvetica"/>
                <a:cs typeface="Helvetica"/>
              </a:rPr>
              <a:t>k</a:t>
            </a:r>
            <a:r>
              <a:rPr lang="en-US" sz="1600" b="1" dirty="0">
                <a:latin typeface="Helvetica"/>
                <a:ea typeface="Zapf Dingbats" pitchFamily="-112" charset="2"/>
                <a:cs typeface="Helvetica"/>
              </a:rPr>
              <a:t> / N    </a:t>
            </a:r>
            <a:endParaRPr lang="en-US" sz="1600" b="1" dirty="0">
              <a:latin typeface="Helvetica"/>
              <a:cs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pic>
        <p:nvPicPr>
          <p:cNvPr id="5" name="Picture 4"/>
          <p:cNvPicPr>
            <a:picLocks noChangeAspect="1"/>
          </p:cNvPicPr>
          <p:nvPr/>
        </p:nvPicPr>
        <p:blipFill>
          <a:blip r:embed="rId4"/>
          <a:stretch>
            <a:fillRect/>
          </a:stretch>
        </p:blipFill>
        <p:spPr>
          <a:xfrm>
            <a:off x="190501" y="679450"/>
            <a:ext cx="5071532" cy="4982297"/>
          </a:xfrm>
          <a:prstGeom prst="rect">
            <a:avLst/>
          </a:prstGeom>
        </p:spPr>
      </p:pic>
      <p:sp>
        <p:nvSpPr>
          <p:cNvPr id="6" name="Rectangle 5"/>
          <p:cNvSpPr/>
          <p:nvPr/>
        </p:nvSpPr>
        <p:spPr>
          <a:xfrm>
            <a:off x="6477000" y="1867132"/>
            <a:ext cx="1265541" cy="461665"/>
          </a:xfrm>
          <a:prstGeom prst="rect">
            <a:avLst/>
          </a:prstGeom>
        </p:spPr>
        <p:txBody>
          <a:bodyPr wrap="none">
            <a:spAutoFit/>
          </a:bodyPr>
          <a:lstStyle/>
          <a:p>
            <a:r>
              <a:rPr lang="en-US" sz="2400" dirty="0" err="1"/>
              <a:t>d</a:t>
            </a:r>
            <a:r>
              <a:rPr lang="en-US" sz="2400" baseline="-25000" dirty="0" err="1"/>
              <a:t>max</a:t>
            </a:r>
            <a:r>
              <a:rPr lang="en-US" sz="2400" dirty="0"/>
              <a:t>=14</a:t>
            </a:r>
          </a:p>
        </p:txBody>
      </p:sp>
      <p:sp>
        <p:nvSpPr>
          <p:cNvPr id="7" name="Rectangle 6"/>
          <p:cNvSpPr/>
          <p:nvPr/>
        </p:nvSpPr>
        <p:spPr>
          <a:xfrm>
            <a:off x="6477000" y="2527532"/>
            <a:ext cx="1494069" cy="461665"/>
          </a:xfrm>
          <a:prstGeom prst="rect">
            <a:avLst/>
          </a:prstGeom>
        </p:spPr>
        <p:txBody>
          <a:bodyPr wrap="none">
            <a:spAutoFit/>
          </a:bodyPr>
          <a:lstStyle/>
          <a:p>
            <a:r>
              <a:rPr lang="en-US" sz="2400" dirty="0"/>
              <a:t>&lt;</a:t>
            </a:r>
            <a:r>
              <a:rPr lang="en-US" sz="2400" dirty="0" err="1"/>
              <a:t>d</a:t>
            </a:r>
            <a:r>
              <a:rPr lang="en-US" sz="2400" dirty="0"/>
              <a:t>&gt;=5.61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sp>
        <p:nvSpPr>
          <p:cNvPr id="5" name="TextBox 4"/>
          <p:cNvSpPr txBox="1"/>
          <p:nvPr/>
        </p:nvSpPr>
        <p:spPr>
          <a:xfrm>
            <a:off x="6849533" y="4043865"/>
            <a:ext cx="1205040" cy="369332"/>
          </a:xfrm>
          <a:prstGeom prst="rect">
            <a:avLst/>
          </a:prstGeom>
          <a:noFill/>
        </p:spPr>
        <p:txBody>
          <a:bodyPr wrap="none" rtlCol="0">
            <a:spAutoFit/>
          </a:bodyPr>
          <a:lstStyle/>
          <a:p>
            <a:r>
              <a:rPr lang="en-US" dirty="0"/>
              <a:t>&lt;C&gt;=0.12</a:t>
            </a:r>
          </a:p>
        </p:txBody>
      </p:sp>
      <p:pic>
        <p:nvPicPr>
          <p:cNvPr id="6" name="Picture 5"/>
          <p:cNvPicPr>
            <a:picLocks noChangeAspect="1"/>
          </p:cNvPicPr>
          <p:nvPr/>
        </p:nvPicPr>
        <p:blipFill>
          <a:blip r:embed="rId4"/>
          <a:stretch>
            <a:fillRect/>
          </a:stretch>
        </p:blipFill>
        <p:spPr>
          <a:xfrm>
            <a:off x="186266" y="673098"/>
            <a:ext cx="5300135" cy="4932070"/>
          </a:xfrm>
          <a:prstGeom prst="rect">
            <a:avLst/>
          </a:prstGeom>
        </p:spPr>
      </p:pic>
      <p:pic>
        <p:nvPicPr>
          <p:cNvPr id="7" name="Picture 6"/>
          <p:cNvPicPr>
            <a:picLocks noChangeAspect="1"/>
          </p:cNvPicPr>
          <p:nvPr/>
        </p:nvPicPr>
        <p:blipFill>
          <a:blip r:embed="rId5"/>
          <a:stretch>
            <a:fillRect/>
          </a:stretch>
        </p:blipFill>
        <p:spPr>
          <a:xfrm>
            <a:off x="5829301" y="1100667"/>
            <a:ext cx="3238499" cy="1117511"/>
          </a:xfrm>
          <a:prstGeom prst="rect">
            <a:avLst/>
          </a:prstGeom>
        </p:spPr>
      </p:pic>
      <p:grpSp>
        <p:nvGrpSpPr>
          <p:cNvPr id="8" name="Group 3"/>
          <p:cNvGrpSpPr>
            <a:grpSpLocks/>
          </p:cNvGrpSpPr>
          <p:nvPr/>
        </p:nvGrpSpPr>
        <p:grpSpPr bwMode="auto">
          <a:xfrm>
            <a:off x="6477000" y="2466876"/>
            <a:ext cx="2205633" cy="989707"/>
            <a:chOff x="0" y="0"/>
            <a:chExt cx="1976" cy="1064"/>
          </a:xfrm>
        </p:grpSpPr>
        <p:sp>
          <p:nvSpPr>
            <p:cNvPr id="9"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1" name="Picture 5"/>
            <p:cNvPicPr>
              <a:picLocks noChangeArrowheads="1"/>
            </p:cNvPicPr>
            <p:nvPr/>
          </p:nvPicPr>
          <p:blipFill>
            <a:blip r:embed="rId6"/>
            <a:srcRect/>
            <a:stretch>
              <a:fillRect/>
            </a:stretch>
          </p:blipFill>
          <p:spPr bwMode="auto">
            <a:xfrm>
              <a:off x="123" y="66"/>
              <a:ext cx="1719" cy="899"/>
            </a:xfrm>
            <a:prstGeom prst="rect">
              <a:avLst/>
            </a:prstGeom>
            <a:noFill/>
            <a:ln w="12700">
              <a:noFill/>
              <a:miter lim="800000"/>
              <a:headEnd/>
              <a:tailEnd/>
            </a:ln>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769441"/>
          </a:xfrm>
          <a:prstGeom prst="rect">
            <a:avLst/>
          </a:prstGeom>
          <a:noFill/>
        </p:spPr>
        <p:txBody>
          <a:bodyPr wrap="square" rtlCol="0">
            <a:spAutoFit/>
          </a:bodyPr>
          <a:lstStyle/>
          <a:p>
            <a:pPr algn="ctr"/>
            <a:r>
              <a:rPr lang="en-US" sz="4400" dirty="0"/>
              <a:t>FINAL PROJECTS</a:t>
            </a: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706704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0" y="226741"/>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COMPONENTS OF THE PROJECT</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5" name="TextBox 4"/>
          <p:cNvSpPr txBox="1"/>
          <p:nvPr/>
        </p:nvSpPr>
        <p:spPr>
          <a:xfrm>
            <a:off x="682625" y="1331642"/>
            <a:ext cx="7778750" cy="4154983"/>
          </a:xfrm>
          <a:prstGeom prst="rect">
            <a:avLst/>
          </a:prstGeom>
          <a:noFill/>
        </p:spPr>
        <p:txBody>
          <a:bodyPr wrap="square" rtlCol="0">
            <a:spAutoFit/>
          </a:bodyPr>
          <a:lstStyle/>
          <a:p>
            <a:pPr marL="457200" indent="-457200">
              <a:buFont typeface="+mj-lt"/>
              <a:buAutoNum type="arabicPeriod"/>
            </a:pPr>
            <a:r>
              <a:rPr lang="en-US" sz="2400" b="1" dirty="0"/>
              <a:t>DATA ACQUISITION</a:t>
            </a:r>
          </a:p>
          <a:p>
            <a:pPr lvl="1"/>
            <a:r>
              <a:rPr lang="en-US" sz="2400" dirty="0"/>
              <a:t>Downloading the data and putting it in a usable format</a:t>
            </a:r>
          </a:p>
          <a:p>
            <a:pPr lvl="1"/>
            <a:endParaRPr lang="en-US" sz="2400" dirty="0"/>
          </a:p>
          <a:p>
            <a:pPr marL="457200" indent="-457200">
              <a:buFont typeface="+mj-lt"/>
              <a:buAutoNum type="arabicPeriod"/>
            </a:pPr>
            <a:r>
              <a:rPr lang="en-US" sz="2400" b="1" dirty="0"/>
              <a:t>NETWORK RESPRESENTATION</a:t>
            </a:r>
          </a:p>
          <a:p>
            <a:pPr lvl="1"/>
            <a:r>
              <a:rPr lang="en-US" sz="2400" dirty="0"/>
              <a:t>What are the nodes and links</a:t>
            </a:r>
          </a:p>
          <a:p>
            <a:pPr lvl="1"/>
            <a:endParaRPr lang="en-US" sz="2400" dirty="0"/>
          </a:p>
          <a:p>
            <a:pPr marL="457200" indent="-457200">
              <a:buFont typeface="+mj-lt"/>
              <a:buAutoNum type="arabicPeriod"/>
            </a:pPr>
            <a:r>
              <a:rPr lang="en-US" sz="2400" b="1" dirty="0"/>
              <a:t>NETWORK ANALYSIS</a:t>
            </a:r>
            <a:endParaRPr lang="en-US" sz="2400" dirty="0"/>
          </a:p>
          <a:p>
            <a:r>
              <a:rPr lang="en-US" sz="2400" dirty="0"/>
              <a:t>	What questions do you want to answer with this 	network, and which tools/measurements will you   	use?</a:t>
            </a:r>
          </a:p>
        </p:txBody>
      </p:sp>
    </p:spTree>
    <p:extLst>
      <p:ext uri="{BB962C8B-B14F-4D97-AF65-F5344CB8AC3E}">
        <p14:creationId xmlns:p14="http://schemas.microsoft.com/office/powerpoint/2010/main" val="1638601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0" y="226741"/>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DATA ACQUISITION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5" name="TextBox 4"/>
          <p:cNvSpPr txBox="1"/>
          <p:nvPr/>
        </p:nvSpPr>
        <p:spPr>
          <a:xfrm>
            <a:off x="225424" y="818687"/>
            <a:ext cx="8372165" cy="4154984"/>
          </a:xfrm>
          <a:prstGeom prst="rect">
            <a:avLst/>
          </a:prstGeom>
          <a:noFill/>
        </p:spPr>
        <p:txBody>
          <a:bodyPr wrap="square" rtlCol="0">
            <a:spAutoFit/>
          </a:bodyPr>
          <a:lstStyle/>
          <a:p>
            <a:pPr marL="342900" indent="-342900">
              <a:buFont typeface="Arial" charset="0"/>
              <a:buChar char="•"/>
            </a:pPr>
            <a:r>
              <a:rPr lang="en-US" sz="2400" dirty="0"/>
              <a:t>Many online data sources will have an </a:t>
            </a:r>
            <a:r>
              <a:rPr lang="en-US" sz="2400" b="1" dirty="0"/>
              <a:t>API</a:t>
            </a:r>
            <a:r>
              <a:rPr lang="en-US" sz="2400" dirty="0"/>
              <a:t> (application programming interface) that allows querying and downloading the data in a targeted way</a:t>
            </a:r>
          </a:p>
          <a:p>
            <a:pPr marL="800100" lvl="1" indent="-342900">
              <a:buFont typeface="Arial" charset="0"/>
              <a:buChar char="•"/>
            </a:pPr>
            <a:r>
              <a:rPr lang="en-US" sz="2400" dirty="0"/>
              <a:t>Example: What are all movies from 1984-1995 starring Kevin Bacon and distributed by Paramount Pictures?</a:t>
            </a:r>
          </a:p>
          <a:p>
            <a:pPr marL="800100" lvl="1" indent="-342900">
              <a:buFont typeface="Arial" charset="0"/>
              <a:buChar char="•"/>
            </a:pPr>
            <a:r>
              <a:rPr lang="en-US" sz="2400" dirty="0"/>
              <a:t>This is done either through a web interface or through a library within a programming language</a:t>
            </a:r>
          </a:p>
          <a:p>
            <a:pPr marL="800100" lvl="1" indent="-342900">
              <a:buFont typeface="Arial" charset="0"/>
              <a:buChar char="•"/>
            </a:pPr>
            <a:endParaRPr lang="en-US" sz="2400" dirty="0"/>
          </a:p>
          <a:p>
            <a:pPr marL="342900" indent="-342900">
              <a:buFont typeface="Arial" charset="0"/>
              <a:buChar char="•"/>
            </a:pPr>
            <a:r>
              <a:rPr lang="en-US" sz="2400" dirty="0"/>
              <a:t>Other sources will provide raw bulk data (e.g., Excel spreadsheets) that require processing, either manually or through a program you will write</a:t>
            </a:r>
          </a:p>
        </p:txBody>
      </p:sp>
    </p:spTree>
    <p:extLst>
      <p:ext uri="{BB962C8B-B14F-4D97-AF65-F5344CB8AC3E}">
        <p14:creationId xmlns:p14="http://schemas.microsoft.com/office/powerpoint/2010/main" val="8821428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0" y="226741"/>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RECONSTRUCTION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3" name="Picture 2"/>
          <p:cNvPicPr>
            <a:picLocks noChangeAspect="1"/>
          </p:cNvPicPr>
          <p:nvPr/>
        </p:nvPicPr>
        <p:blipFill>
          <a:blip r:embed="rId3"/>
          <a:stretch>
            <a:fillRect/>
          </a:stretch>
        </p:blipFill>
        <p:spPr>
          <a:xfrm>
            <a:off x="838200" y="1349917"/>
            <a:ext cx="7467600" cy="584200"/>
          </a:xfrm>
          <a:prstGeom prst="rect">
            <a:avLst/>
          </a:prstGeom>
        </p:spPr>
      </p:pic>
      <p:sp>
        <p:nvSpPr>
          <p:cNvPr id="7" name="TextBox 6"/>
          <p:cNvSpPr txBox="1"/>
          <p:nvPr/>
        </p:nvSpPr>
        <p:spPr>
          <a:xfrm>
            <a:off x="225424" y="2357555"/>
            <a:ext cx="8372165" cy="2308324"/>
          </a:xfrm>
          <a:prstGeom prst="rect">
            <a:avLst/>
          </a:prstGeom>
          <a:noFill/>
        </p:spPr>
        <p:txBody>
          <a:bodyPr wrap="square" rtlCol="0">
            <a:spAutoFit/>
          </a:bodyPr>
          <a:lstStyle/>
          <a:p>
            <a:pPr marL="800100" lvl="1" indent="-342900">
              <a:buFont typeface="Arial" charset="0"/>
              <a:buChar char="•"/>
            </a:pPr>
            <a:r>
              <a:rPr lang="en-US" sz="2400" dirty="0"/>
              <a:t>Most datasets will admit more than one representation as a network</a:t>
            </a:r>
          </a:p>
          <a:p>
            <a:pPr marL="800100" lvl="1" indent="-342900">
              <a:buFont typeface="Arial" charset="0"/>
              <a:buChar char="•"/>
            </a:pPr>
            <a:r>
              <a:rPr lang="en-US" sz="2400" dirty="0"/>
              <a:t>Some representations will be more or less informative than others</a:t>
            </a:r>
          </a:p>
          <a:p>
            <a:pPr marL="800100" lvl="1" indent="-342900">
              <a:buFont typeface="Arial" charset="0"/>
              <a:buChar char="•"/>
            </a:pPr>
            <a:r>
              <a:rPr lang="en-US" sz="2400" dirty="0"/>
              <a:t>Figuring out the “network” that’s buried in your data is part of your project!</a:t>
            </a:r>
          </a:p>
        </p:txBody>
      </p:sp>
    </p:spTree>
    <p:extLst>
      <p:ext uri="{BB962C8B-B14F-4D97-AF65-F5344CB8AC3E}">
        <p14:creationId xmlns:p14="http://schemas.microsoft.com/office/powerpoint/2010/main" val="1752032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0" y="226741"/>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RECONSTRUCTION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3" name="Picture 2"/>
          <p:cNvPicPr>
            <a:picLocks noChangeAspect="1"/>
          </p:cNvPicPr>
          <p:nvPr/>
        </p:nvPicPr>
        <p:blipFill>
          <a:blip r:embed="rId3"/>
          <a:stretch>
            <a:fillRect/>
          </a:stretch>
        </p:blipFill>
        <p:spPr>
          <a:xfrm>
            <a:off x="838200" y="1349917"/>
            <a:ext cx="7467600" cy="584200"/>
          </a:xfrm>
          <a:prstGeom prst="rect">
            <a:avLst/>
          </a:prstGeom>
        </p:spPr>
      </p:pic>
      <p:sp>
        <p:nvSpPr>
          <p:cNvPr id="6" name="TextBox 5"/>
          <p:cNvSpPr txBox="1"/>
          <p:nvPr/>
        </p:nvSpPr>
        <p:spPr>
          <a:xfrm>
            <a:off x="992911" y="2096063"/>
            <a:ext cx="7158178" cy="369332"/>
          </a:xfrm>
          <a:prstGeom prst="rect">
            <a:avLst/>
          </a:prstGeom>
          <a:noFill/>
        </p:spPr>
        <p:txBody>
          <a:bodyPr wrap="none" rtlCol="0">
            <a:spAutoFit/>
          </a:bodyPr>
          <a:lstStyle/>
          <a:p>
            <a:r>
              <a:rPr lang="en-US" dirty="0"/>
              <a:t>Suppose you have a list of students and the courses they are registered for</a:t>
            </a:r>
          </a:p>
        </p:txBody>
      </p:sp>
      <p:sp>
        <p:nvSpPr>
          <p:cNvPr id="7" name="TextBox 6"/>
          <p:cNvSpPr txBox="1"/>
          <p:nvPr/>
        </p:nvSpPr>
        <p:spPr>
          <a:xfrm>
            <a:off x="992911" y="2699063"/>
            <a:ext cx="2228495" cy="369332"/>
          </a:xfrm>
          <a:prstGeom prst="rect">
            <a:avLst/>
          </a:prstGeom>
          <a:noFill/>
        </p:spPr>
        <p:txBody>
          <a:bodyPr wrap="none" rtlCol="0">
            <a:spAutoFit/>
          </a:bodyPr>
          <a:lstStyle/>
          <a:p>
            <a:r>
              <a:rPr lang="en-US"/>
              <a:t>One possible network</a:t>
            </a:r>
            <a:endParaRPr lang="en-US" dirty="0"/>
          </a:p>
        </p:txBody>
      </p:sp>
      <p:sp>
        <p:nvSpPr>
          <p:cNvPr id="8" name="TextBox 7"/>
          <p:cNvSpPr txBox="1"/>
          <p:nvPr/>
        </p:nvSpPr>
        <p:spPr>
          <a:xfrm>
            <a:off x="5732962" y="2693148"/>
            <a:ext cx="1946367" cy="369332"/>
          </a:xfrm>
          <a:prstGeom prst="rect">
            <a:avLst/>
          </a:prstGeom>
          <a:noFill/>
        </p:spPr>
        <p:txBody>
          <a:bodyPr wrap="none" rtlCol="0">
            <a:spAutoFit/>
          </a:bodyPr>
          <a:lstStyle/>
          <a:p>
            <a:r>
              <a:rPr lang="en-US"/>
              <a:t>Another possibility</a:t>
            </a:r>
            <a:endParaRPr lang="en-US" dirty="0"/>
          </a:p>
        </p:txBody>
      </p:sp>
      <p:sp>
        <p:nvSpPr>
          <p:cNvPr id="9" name="Oval 8"/>
          <p:cNvSpPr/>
          <p:nvPr/>
        </p:nvSpPr>
        <p:spPr>
          <a:xfrm>
            <a:off x="468421" y="2981898"/>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Joe</a:t>
            </a:r>
          </a:p>
        </p:txBody>
      </p:sp>
      <p:sp>
        <p:nvSpPr>
          <p:cNvPr id="12" name="Rectangle 11"/>
          <p:cNvSpPr/>
          <p:nvPr/>
        </p:nvSpPr>
        <p:spPr>
          <a:xfrm>
            <a:off x="2780439" y="3381401"/>
            <a:ext cx="797695" cy="63660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solidFill>
                  <a:schemeClr val="tx1"/>
                </a:solidFill>
              </a:rPr>
              <a:t>PHYS 5116</a:t>
            </a:r>
          </a:p>
        </p:txBody>
      </p:sp>
      <p:sp>
        <p:nvSpPr>
          <p:cNvPr id="13" name="Rectangle 12"/>
          <p:cNvSpPr/>
          <p:nvPr/>
        </p:nvSpPr>
        <p:spPr>
          <a:xfrm>
            <a:off x="2780440" y="4566094"/>
            <a:ext cx="797694" cy="63660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BIO</a:t>
            </a:r>
          </a:p>
          <a:p>
            <a:pPr algn="ctr"/>
            <a:r>
              <a:rPr lang="en-US" dirty="0">
                <a:solidFill>
                  <a:schemeClr val="tx1"/>
                </a:solidFill>
              </a:rPr>
              <a:t>1234</a:t>
            </a:r>
          </a:p>
        </p:txBody>
      </p:sp>
      <p:cxnSp>
        <p:nvCxnSpPr>
          <p:cNvPr id="15" name="Straight Arrow Connector 14"/>
          <p:cNvCxnSpPr>
            <a:stCxn id="9" idx="6"/>
            <a:endCxn id="12" idx="1"/>
          </p:cNvCxnSpPr>
          <p:nvPr/>
        </p:nvCxnSpPr>
        <p:spPr>
          <a:xfrm>
            <a:off x="1266116" y="3380746"/>
            <a:ext cx="1514323" cy="3189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2" idx="1"/>
          </p:cNvCxnSpPr>
          <p:nvPr/>
        </p:nvCxnSpPr>
        <p:spPr>
          <a:xfrm flipV="1">
            <a:off x="1266116" y="3699704"/>
            <a:ext cx="1514323" cy="673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6"/>
            <a:endCxn id="13" idx="1"/>
          </p:cNvCxnSpPr>
          <p:nvPr/>
        </p:nvCxnSpPr>
        <p:spPr>
          <a:xfrm>
            <a:off x="1266116" y="3380746"/>
            <a:ext cx="1514324" cy="15036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266116" y="4884397"/>
            <a:ext cx="1514323" cy="279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468421" y="3950284"/>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Jane</a:t>
            </a:r>
          </a:p>
        </p:txBody>
      </p:sp>
      <p:sp>
        <p:nvSpPr>
          <p:cNvPr id="29" name="Oval 28"/>
          <p:cNvSpPr/>
          <p:nvPr/>
        </p:nvSpPr>
        <p:spPr>
          <a:xfrm>
            <a:off x="468421" y="4884397"/>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Sam</a:t>
            </a:r>
          </a:p>
        </p:txBody>
      </p:sp>
      <p:sp>
        <p:nvSpPr>
          <p:cNvPr id="32" name="Oval 31"/>
          <p:cNvSpPr/>
          <p:nvPr/>
        </p:nvSpPr>
        <p:spPr>
          <a:xfrm>
            <a:off x="6185280" y="3391226"/>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Joe</a:t>
            </a:r>
          </a:p>
        </p:txBody>
      </p:sp>
      <p:sp>
        <p:nvSpPr>
          <p:cNvPr id="33" name="Oval 32"/>
          <p:cNvSpPr/>
          <p:nvPr/>
        </p:nvSpPr>
        <p:spPr>
          <a:xfrm>
            <a:off x="5092910" y="4625147"/>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Jane</a:t>
            </a:r>
          </a:p>
        </p:txBody>
      </p:sp>
      <p:sp>
        <p:nvSpPr>
          <p:cNvPr id="34" name="Oval 33"/>
          <p:cNvSpPr/>
          <p:nvPr/>
        </p:nvSpPr>
        <p:spPr>
          <a:xfrm>
            <a:off x="7278169" y="4625146"/>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Sam</a:t>
            </a:r>
          </a:p>
        </p:txBody>
      </p:sp>
      <p:cxnSp>
        <p:nvCxnSpPr>
          <p:cNvPr id="35" name="Straight Arrow Connector 34"/>
          <p:cNvCxnSpPr>
            <a:stCxn id="32" idx="3"/>
          </p:cNvCxnSpPr>
          <p:nvPr/>
        </p:nvCxnSpPr>
        <p:spPr>
          <a:xfrm flipH="1">
            <a:off x="5730650" y="4072101"/>
            <a:ext cx="571450" cy="564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28262" y="4018007"/>
            <a:ext cx="509343" cy="618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36998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Books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0" y="740116"/>
            <a:ext cx="7861300" cy="4775200"/>
          </a:xfrm>
          <a:prstGeom prst="rect">
            <a:avLst/>
          </a:prstGeom>
        </p:spPr>
      </p:pic>
    </p:spTree>
    <p:extLst>
      <p:ext uri="{BB962C8B-B14F-4D97-AF65-F5344CB8AC3E}">
        <p14:creationId xmlns:p14="http://schemas.microsoft.com/office/powerpoint/2010/main" val="298644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269980"/>
            <a:ext cx="9144000" cy="3046988"/>
          </a:xfrm>
          <a:prstGeom prst="rect">
            <a:avLst/>
          </a:prstGeom>
          <a:noFill/>
        </p:spPr>
        <p:txBody>
          <a:bodyPr wrap="square" rtlCol="0">
            <a:spAutoFit/>
          </a:bodyPr>
          <a:lstStyle/>
          <a:p>
            <a:r>
              <a:rPr lang="en-US" sz="2400" dirty="0">
                <a:latin typeface="Helvetica"/>
                <a:cs typeface="Helvetica"/>
              </a:rPr>
              <a:t>The choice of the proper network representation determines our ability to use network theory successfully.</a:t>
            </a:r>
          </a:p>
          <a:p>
            <a:r>
              <a:rPr lang="en-US" sz="2400" dirty="0">
                <a:latin typeface="Helvetica"/>
                <a:cs typeface="Helvetica"/>
              </a:rPr>
              <a:t> 	</a:t>
            </a:r>
          </a:p>
          <a:p>
            <a:r>
              <a:rPr lang="en-US" sz="2400" dirty="0">
                <a:latin typeface="Helvetica"/>
                <a:cs typeface="Helvetica"/>
              </a:rPr>
              <a:t>In some cases there is a unique, unambiguous representation. </a:t>
            </a:r>
          </a:p>
          <a:p>
            <a:r>
              <a:rPr lang="en-US" sz="2400" dirty="0">
                <a:latin typeface="Helvetica"/>
                <a:cs typeface="Helvetica"/>
              </a:rPr>
              <a:t>In other cases, the representation is by no means unique.</a:t>
            </a:r>
          </a:p>
          <a:p>
            <a:r>
              <a:rPr lang="en-US" sz="2400" dirty="0">
                <a:latin typeface="Helvetica"/>
                <a:cs typeface="Helvetica"/>
              </a:rPr>
              <a:t> </a:t>
            </a:r>
          </a:p>
          <a:p>
            <a:r>
              <a:rPr lang="en-US" sz="2400" dirty="0">
                <a:latin typeface="Helvetica"/>
                <a:cs typeface="Helvetica"/>
              </a:rPr>
              <a:t>For example, the way we assign the links between a group of individuals will determine the nature of the question we can study.</a:t>
            </a: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Books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641350" y="740116"/>
            <a:ext cx="7861300" cy="4775200"/>
          </a:xfrm>
          <a:prstGeom prst="rect">
            <a:avLst/>
          </a:prstGeom>
          <a:effectLst>
            <a:outerShdw blurRad="50800" dist="50800" dir="5400000" algn="ctr" rotWithShape="0">
              <a:srgbClr val="000000">
                <a:alpha val="21000"/>
              </a:srgbClr>
            </a:outerShdw>
          </a:effectLst>
        </p:spPr>
      </p:pic>
      <p:sp>
        <p:nvSpPr>
          <p:cNvPr id="5" name="TextBox 4"/>
          <p:cNvSpPr txBox="1"/>
          <p:nvPr/>
        </p:nvSpPr>
        <p:spPr>
          <a:xfrm>
            <a:off x="641350" y="952500"/>
            <a:ext cx="7778750" cy="4154984"/>
          </a:xfrm>
          <a:prstGeom prst="rect">
            <a:avLst/>
          </a:prstGeom>
          <a:noFill/>
        </p:spPr>
        <p:txBody>
          <a:bodyPr wrap="square" rtlCol="0">
            <a:spAutoFit/>
          </a:bodyPr>
          <a:lstStyle/>
          <a:p>
            <a:pPr marL="285750" indent="-285750">
              <a:buFont typeface="Arial" charset="0"/>
              <a:buChar char="•"/>
            </a:pPr>
            <a:r>
              <a:rPr lang="en-US" sz="2400" dirty="0"/>
              <a:t>Like IMDB for books (contains books, ratings, reviews, recommendations, etc.) </a:t>
            </a:r>
          </a:p>
          <a:p>
            <a:pPr marL="285750" indent="-285750">
              <a:buFont typeface="Arial" charset="0"/>
              <a:buChar char="•"/>
            </a:pPr>
            <a:endParaRPr lang="en-US" sz="2400" dirty="0"/>
          </a:p>
          <a:p>
            <a:pPr marL="285750" indent="-285750">
              <a:buFont typeface="Arial" charset="0"/>
              <a:buChar char="•"/>
            </a:pPr>
            <a:r>
              <a:rPr lang="en-US" sz="2400" dirty="0"/>
              <a:t>API available at</a:t>
            </a:r>
          </a:p>
          <a:p>
            <a:pPr lvl="1"/>
            <a:r>
              <a:rPr lang="en-US" sz="2400" b="1" u="sng" dirty="0">
                <a:hlinkClick r:id="rId4"/>
              </a:rPr>
              <a:t>https://www.goodreads.com/api</a:t>
            </a:r>
            <a:endParaRPr lang="en-US" sz="2400" b="1" u="sng" dirty="0"/>
          </a:p>
          <a:p>
            <a:pPr lvl="1"/>
            <a:endParaRPr lang="en-US" sz="2400" b="1" u="sng" dirty="0"/>
          </a:p>
          <a:p>
            <a:pPr marL="342900" indent="-342900">
              <a:buFont typeface="Arial" charset="0"/>
              <a:buChar char="•"/>
            </a:pPr>
            <a:r>
              <a:rPr lang="en-US" sz="2400" dirty="0"/>
              <a:t>Potential areas of investigation:</a:t>
            </a:r>
          </a:p>
          <a:p>
            <a:pPr marL="800100" lvl="1" indent="-342900">
              <a:buFont typeface="Arial" charset="0"/>
              <a:buChar char="•"/>
            </a:pPr>
            <a:r>
              <a:rPr lang="en-US" sz="2400" dirty="0"/>
              <a:t>Similarity network of books</a:t>
            </a:r>
          </a:p>
          <a:p>
            <a:pPr marL="800100" lvl="1" indent="-342900">
              <a:buFont typeface="Arial" charset="0"/>
              <a:buChar char="•"/>
            </a:pPr>
            <a:r>
              <a:rPr lang="en-US" sz="2400" dirty="0"/>
              <a:t>Community detection (discovering genres)</a:t>
            </a:r>
          </a:p>
          <a:p>
            <a:pPr marL="800100" lvl="1" indent="-342900">
              <a:buFont typeface="Arial" charset="0"/>
              <a:buChar char="•"/>
            </a:pPr>
            <a:endParaRPr lang="en-US" sz="2400" dirty="0"/>
          </a:p>
          <a:p>
            <a:pPr marL="800100" lvl="1" indent="-342900">
              <a:buFont typeface="Arial" charset="0"/>
              <a:buChar char="•"/>
            </a:pPr>
            <a:endParaRPr lang="en-US" sz="2400" b="1" u="sng" dirty="0"/>
          </a:p>
        </p:txBody>
      </p:sp>
    </p:spTree>
    <p:extLst>
      <p:ext uri="{BB962C8B-B14F-4D97-AF65-F5344CB8AC3E}">
        <p14:creationId xmlns:p14="http://schemas.microsoft.com/office/powerpoint/2010/main" val="1948736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Comics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587" y="2120899"/>
            <a:ext cx="5584825" cy="2831017"/>
          </a:xfrm>
          <a:prstGeom prst="rect">
            <a:avLst/>
          </a:prstGeom>
        </p:spPr>
      </p:pic>
      <p:sp>
        <p:nvSpPr>
          <p:cNvPr id="8" name="TextBox 7"/>
          <p:cNvSpPr txBox="1"/>
          <p:nvPr/>
        </p:nvSpPr>
        <p:spPr>
          <a:xfrm>
            <a:off x="3269763" y="1133475"/>
            <a:ext cx="2391745" cy="369332"/>
          </a:xfrm>
          <a:prstGeom prst="rect">
            <a:avLst/>
          </a:prstGeom>
          <a:noFill/>
        </p:spPr>
        <p:txBody>
          <a:bodyPr wrap="none" rtlCol="0">
            <a:spAutoFit/>
          </a:bodyPr>
          <a:lstStyle/>
          <a:p>
            <a:r>
              <a:rPr lang="en-US" dirty="0"/>
              <a:t>Global </a:t>
            </a:r>
            <a:r>
              <a:rPr lang="en-US"/>
              <a:t>comics database</a:t>
            </a:r>
          </a:p>
        </p:txBody>
      </p:sp>
      <p:sp>
        <p:nvSpPr>
          <p:cNvPr id="9" name="TextBox 8"/>
          <p:cNvSpPr txBox="1"/>
          <p:nvPr/>
        </p:nvSpPr>
        <p:spPr>
          <a:xfrm>
            <a:off x="3254998" y="1427691"/>
            <a:ext cx="2595903" cy="369332"/>
          </a:xfrm>
          <a:prstGeom prst="rect">
            <a:avLst/>
          </a:prstGeom>
          <a:noFill/>
        </p:spPr>
        <p:txBody>
          <a:bodyPr wrap="none" rtlCol="0">
            <a:spAutoFit/>
          </a:bodyPr>
          <a:lstStyle/>
          <a:p>
            <a:r>
              <a:rPr lang="en-US" b="1" u="sng" dirty="0">
                <a:hlinkClick r:id="rId4"/>
              </a:rPr>
              <a:t>http://www.comics.org/</a:t>
            </a:r>
            <a:r>
              <a:rPr lang="en-US" dirty="0"/>
              <a:t> </a:t>
            </a:r>
          </a:p>
        </p:txBody>
      </p:sp>
    </p:spTree>
    <p:extLst>
      <p:ext uri="{BB962C8B-B14F-4D97-AF65-F5344CB8AC3E}">
        <p14:creationId xmlns:p14="http://schemas.microsoft.com/office/powerpoint/2010/main" val="16039288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Comics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6" name="TextBox 5"/>
          <p:cNvSpPr txBox="1"/>
          <p:nvPr/>
        </p:nvSpPr>
        <p:spPr>
          <a:xfrm>
            <a:off x="641350" y="952500"/>
            <a:ext cx="7778750" cy="4524315"/>
          </a:xfrm>
          <a:prstGeom prst="rect">
            <a:avLst/>
          </a:prstGeom>
          <a:noFill/>
        </p:spPr>
        <p:txBody>
          <a:bodyPr wrap="square" rtlCol="0">
            <a:spAutoFit/>
          </a:bodyPr>
          <a:lstStyle/>
          <a:p>
            <a:pPr marL="285750" indent="-285750">
              <a:buFont typeface="Arial" charset="0"/>
              <a:buChar char="•"/>
            </a:pPr>
            <a:r>
              <a:rPr lang="en-US" sz="2400" dirty="0"/>
              <a:t>Many different data bout each comic, e.g.:</a:t>
            </a:r>
          </a:p>
          <a:p>
            <a:pPr marL="742950" lvl="1" indent="-285750">
              <a:buFont typeface="Arial" charset="0"/>
              <a:buChar char="•"/>
            </a:pPr>
            <a:r>
              <a:rPr lang="en-US" sz="2400" dirty="0"/>
              <a:t>Publisher</a:t>
            </a:r>
          </a:p>
          <a:p>
            <a:pPr marL="742950" lvl="1" indent="-285750">
              <a:buFont typeface="Arial" charset="0"/>
              <a:buChar char="•"/>
            </a:pPr>
            <a:r>
              <a:rPr lang="en-US" sz="2400" dirty="0"/>
              <a:t>Who wrote script/penciled/inked</a:t>
            </a:r>
          </a:p>
          <a:p>
            <a:pPr marL="742950" lvl="1" indent="-285750">
              <a:buFont typeface="Arial" charset="0"/>
              <a:buChar char="•"/>
            </a:pPr>
            <a:r>
              <a:rPr lang="en-US" sz="2400" dirty="0"/>
              <a:t>Publication date</a:t>
            </a:r>
          </a:p>
          <a:p>
            <a:pPr lvl="1"/>
            <a:endParaRPr lang="en-US" sz="2400" dirty="0"/>
          </a:p>
          <a:p>
            <a:pPr marL="285750" indent="-285750">
              <a:buFont typeface="Arial" charset="0"/>
              <a:buChar char="•"/>
            </a:pPr>
            <a:r>
              <a:rPr lang="en-US" sz="2400" dirty="0"/>
              <a:t>Wiki and advanced search interface available</a:t>
            </a:r>
          </a:p>
          <a:p>
            <a:pPr lvl="1"/>
            <a:endParaRPr lang="en-US" sz="2400" b="1" u="sng" dirty="0"/>
          </a:p>
          <a:p>
            <a:pPr marL="342900" indent="-342900">
              <a:buFont typeface="Arial" charset="0"/>
              <a:buChar char="•"/>
            </a:pPr>
            <a:r>
              <a:rPr lang="en-US" sz="2400" dirty="0"/>
              <a:t>Potential areas of investigation:</a:t>
            </a:r>
          </a:p>
          <a:p>
            <a:pPr marL="800100" lvl="1" indent="-342900">
              <a:buFont typeface="Arial" charset="0"/>
              <a:buChar char="•"/>
            </a:pPr>
            <a:r>
              <a:rPr lang="en-US" sz="2400" dirty="0"/>
              <a:t>Comics linked by  common characters</a:t>
            </a:r>
          </a:p>
          <a:p>
            <a:pPr marL="800100" lvl="1" indent="-342900">
              <a:buFont typeface="Arial" charset="0"/>
              <a:buChar char="•"/>
            </a:pPr>
            <a:r>
              <a:rPr lang="en-US" sz="2400" dirty="0"/>
              <a:t>Collaboration network between artists</a:t>
            </a:r>
          </a:p>
          <a:p>
            <a:pPr marL="800100" lvl="1" indent="-342900">
              <a:buFont typeface="Arial" charset="0"/>
              <a:buChar char="•"/>
            </a:pPr>
            <a:endParaRPr lang="en-US" sz="2400" dirty="0"/>
          </a:p>
          <a:p>
            <a:pPr marL="800100" lvl="1" indent="-342900">
              <a:buFont typeface="Arial" charset="0"/>
              <a:buChar char="•"/>
            </a:pPr>
            <a:endParaRPr lang="en-US" sz="2400" b="1" u="sng" dirty="0"/>
          </a:p>
        </p:txBody>
      </p:sp>
    </p:spTree>
    <p:extLst>
      <p:ext uri="{BB962C8B-B14F-4D97-AF65-F5344CB8AC3E}">
        <p14:creationId xmlns:p14="http://schemas.microsoft.com/office/powerpoint/2010/main" val="11976260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err="1">
                <a:solidFill>
                  <a:srgbClr val="FFFFFF"/>
                </a:solidFill>
                <a:latin typeface="Helvetica" pitchFamily="36" charset="0"/>
                <a:ea typeface="Helvetica" pitchFamily="36" charset="0"/>
                <a:cs typeface="Helvetica" pitchFamily="36" charset="0"/>
              </a:rPr>
              <a:t>Mendeley</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324" y="1590675"/>
            <a:ext cx="6505699" cy="1447800"/>
          </a:xfrm>
          <a:prstGeom prst="rect">
            <a:avLst/>
          </a:prstGeom>
        </p:spPr>
      </p:pic>
      <p:sp>
        <p:nvSpPr>
          <p:cNvPr id="7" name="TextBox 6"/>
          <p:cNvSpPr txBox="1"/>
          <p:nvPr/>
        </p:nvSpPr>
        <p:spPr>
          <a:xfrm>
            <a:off x="3188323" y="3789891"/>
            <a:ext cx="2910669" cy="369332"/>
          </a:xfrm>
          <a:prstGeom prst="rect">
            <a:avLst/>
          </a:prstGeom>
          <a:noFill/>
        </p:spPr>
        <p:txBody>
          <a:bodyPr wrap="none" rtlCol="0">
            <a:spAutoFit/>
          </a:bodyPr>
          <a:lstStyle/>
          <a:p>
            <a:r>
              <a:rPr lang="en-US" b="1" u="sng" dirty="0"/>
              <a:t>http://</a:t>
            </a:r>
            <a:r>
              <a:rPr lang="en-US" b="1" u="sng" dirty="0" err="1"/>
              <a:t>www.mendeley.com</a:t>
            </a:r>
            <a:r>
              <a:rPr lang="en-US" b="1" u="sng" dirty="0"/>
              <a:t>/</a:t>
            </a:r>
          </a:p>
        </p:txBody>
      </p:sp>
    </p:spTree>
    <p:extLst>
      <p:ext uri="{BB962C8B-B14F-4D97-AF65-F5344CB8AC3E}">
        <p14:creationId xmlns:p14="http://schemas.microsoft.com/office/powerpoint/2010/main" val="2055738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err="1">
                <a:solidFill>
                  <a:srgbClr val="FFFFFF"/>
                </a:solidFill>
                <a:latin typeface="Helvetica" pitchFamily="36" charset="0"/>
                <a:ea typeface="Helvetica" pitchFamily="36" charset="0"/>
                <a:cs typeface="Helvetica" pitchFamily="36" charset="0"/>
              </a:rPr>
              <a:t>Mendeley</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TextBox 4"/>
          <p:cNvSpPr txBox="1"/>
          <p:nvPr/>
        </p:nvSpPr>
        <p:spPr>
          <a:xfrm>
            <a:off x="441325" y="847725"/>
            <a:ext cx="7969250" cy="4893647"/>
          </a:xfrm>
          <a:prstGeom prst="rect">
            <a:avLst/>
          </a:prstGeom>
          <a:noFill/>
        </p:spPr>
        <p:txBody>
          <a:bodyPr wrap="square" rtlCol="0">
            <a:spAutoFit/>
          </a:bodyPr>
          <a:lstStyle/>
          <a:p>
            <a:pPr marL="285750" indent="-285750">
              <a:buFont typeface="Arial" charset="0"/>
              <a:buChar char="•"/>
            </a:pPr>
            <a:r>
              <a:rPr lang="en-US" sz="2400" dirty="0"/>
              <a:t>Large scientific publication database/social network for researchers</a:t>
            </a:r>
          </a:p>
          <a:p>
            <a:pPr lvl="1"/>
            <a:endParaRPr lang="en-US" sz="2400" dirty="0"/>
          </a:p>
          <a:p>
            <a:pPr marL="285750" indent="-285750">
              <a:buFont typeface="Arial" charset="0"/>
              <a:buChar char="•"/>
            </a:pPr>
            <a:r>
              <a:rPr lang="en-US" sz="2400" dirty="0"/>
              <a:t>API available (</a:t>
            </a:r>
            <a:r>
              <a:rPr lang="en-US" sz="2400" dirty="0" err="1"/>
              <a:t>dev.mendeley.com</a:t>
            </a:r>
            <a:r>
              <a:rPr lang="en-US" sz="2400" dirty="0"/>
              <a:t>) </a:t>
            </a:r>
          </a:p>
          <a:p>
            <a:endParaRPr lang="en-US" sz="2400" b="1" u="sng" dirty="0"/>
          </a:p>
          <a:p>
            <a:pPr marL="342900" indent="-342900">
              <a:buFont typeface="Arial" charset="0"/>
              <a:buChar char="•"/>
            </a:pPr>
            <a:r>
              <a:rPr lang="en-US" sz="2400" dirty="0"/>
              <a:t>Idea: use readership to assign authorship credit</a:t>
            </a:r>
          </a:p>
          <a:p>
            <a:pPr marL="800100" lvl="1" indent="-342900">
              <a:buFont typeface="Arial" charset="0"/>
              <a:buChar char="•"/>
            </a:pPr>
            <a:r>
              <a:rPr lang="en-US" sz="2400" dirty="0"/>
              <a:t>Data consist of user profiles + papers the user has read</a:t>
            </a:r>
          </a:p>
          <a:p>
            <a:pPr marL="800100" lvl="1" indent="-342900">
              <a:buFont typeface="Arial" charset="0"/>
              <a:buChar char="•"/>
            </a:pPr>
            <a:r>
              <a:rPr lang="en-US" sz="2400" dirty="0"/>
              <a:t>Publications (nodes) are linked if they are both present in one or more users’ lists</a:t>
            </a:r>
          </a:p>
          <a:p>
            <a:pPr marL="800100" lvl="1" indent="-342900">
              <a:buFont typeface="Arial" charset="0"/>
              <a:buChar char="•"/>
            </a:pPr>
            <a:r>
              <a:rPr lang="en-US" sz="2400" dirty="0"/>
              <a:t>Use recently-developed techniques to infer authorship credit based on user perception: (http://</a:t>
            </a:r>
            <a:r>
              <a:rPr lang="en-US" sz="2400" dirty="0" err="1"/>
              <a:t>www.pnas.org</a:t>
            </a:r>
            <a:r>
              <a:rPr lang="en-US" sz="2400" dirty="0"/>
              <a:t>/content/111/34/12325.abstract)</a:t>
            </a:r>
          </a:p>
          <a:p>
            <a:pPr marL="800100" lvl="1" indent="-342900">
              <a:buFont typeface="Arial" charset="0"/>
              <a:buChar char="•"/>
            </a:pPr>
            <a:endParaRPr lang="en-US" sz="2400" b="1" u="sng" dirty="0"/>
          </a:p>
        </p:txBody>
      </p:sp>
    </p:spTree>
    <p:extLst>
      <p:ext uri="{BB962C8B-B14F-4D97-AF65-F5344CB8AC3E}">
        <p14:creationId xmlns:p14="http://schemas.microsoft.com/office/powerpoint/2010/main" val="20985994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(1)</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25" y="763523"/>
            <a:ext cx="6395136" cy="4732401"/>
          </a:xfrm>
          <a:prstGeom prst="rect">
            <a:avLst/>
          </a:prstGeom>
        </p:spPr>
      </p:pic>
    </p:spTree>
    <p:extLst>
      <p:ext uri="{BB962C8B-B14F-4D97-AF65-F5344CB8AC3E}">
        <p14:creationId xmlns:p14="http://schemas.microsoft.com/office/powerpoint/2010/main" val="15597185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(1)</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TextBox 4"/>
          <p:cNvSpPr txBox="1"/>
          <p:nvPr/>
        </p:nvSpPr>
        <p:spPr>
          <a:xfrm>
            <a:off x="441325" y="847725"/>
            <a:ext cx="7969250" cy="4154984"/>
          </a:xfrm>
          <a:prstGeom prst="rect">
            <a:avLst/>
          </a:prstGeom>
          <a:noFill/>
        </p:spPr>
        <p:txBody>
          <a:bodyPr wrap="square" rtlCol="0">
            <a:spAutoFit/>
          </a:bodyPr>
          <a:lstStyle/>
          <a:p>
            <a:pPr marL="285750" indent="-285750">
              <a:buFont typeface="Arial" charset="0"/>
              <a:buChar char="•"/>
            </a:pPr>
            <a:r>
              <a:rPr lang="en-US" sz="2400" dirty="0"/>
              <a:t>How to lay out and visualize a network in 2 dimensional space is a well-developed field</a:t>
            </a:r>
          </a:p>
          <a:p>
            <a:pPr marL="285750" indent="-285750">
              <a:buFont typeface="Arial" charset="0"/>
              <a:buChar char="•"/>
            </a:pPr>
            <a:endParaRPr lang="en-US" sz="2400" dirty="0"/>
          </a:p>
          <a:p>
            <a:pPr marL="285750" indent="-285750">
              <a:buFont typeface="Arial" charset="0"/>
              <a:buChar char="•"/>
            </a:pPr>
            <a:r>
              <a:rPr lang="en-US" sz="2400" dirty="0"/>
              <a:t>Less clear is how to embed a network in 3D so it can be 3D printed. </a:t>
            </a:r>
          </a:p>
          <a:p>
            <a:endParaRPr lang="en-US" sz="2400" dirty="0"/>
          </a:p>
          <a:p>
            <a:pPr marL="285750" indent="-285750">
              <a:buFont typeface="Arial" charset="0"/>
              <a:buChar char="•"/>
            </a:pPr>
            <a:r>
              <a:rPr lang="en-US" sz="2400" dirty="0"/>
              <a:t>Things to consider:</a:t>
            </a:r>
          </a:p>
          <a:p>
            <a:pPr marL="742950" lvl="1" indent="-285750">
              <a:buFont typeface="Arial" charset="0"/>
              <a:buChar char="•"/>
            </a:pPr>
            <a:r>
              <a:rPr lang="en-US" sz="2400" dirty="0"/>
              <a:t>Make sure most nodes are distinguishable</a:t>
            </a:r>
          </a:p>
          <a:p>
            <a:pPr marL="742950" lvl="1" indent="-285750">
              <a:buFont typeface="Arial" charset="0"/>
              <a:buChar char="•"/>
            </a:pPr>
            <a:r>
              <a:rPr lang="en-US" sz="2400" dirty="0"/>
              <a:t>Prevent “collisions” between links</a:t>
            </a:r>
          </a:p>
          <a:p>
            <a:pPr marL="742950" lvl="1" indent="-285750">
              <a:buFont typeface="Arial" charset="0"/>
              <a:buChar char="•"/>
            </a:pPr>
            <a:r>
              <a:rPr lang="en-US" sz="2400" dirty="0"/>
              <a:t>Make sure the overall result is structurally sound</a:t>
            </a:r>
          </a:p>
          <a:p>
            <a:pPr marL="800100" lvl="1" indent="-342900">
              <a:buFont typeface="Arial" charset="0"/>
              <a:buChar char="•"/>
            </a:pPr>
            <a:endParaRPr lang="en-US" sz="2400" b="1" u="sng" dirty="0"/>
          </a:p>
        </p:txBody>
      </p:sp>
    </p:spTree>
    <p:extLst>
      <p:ext uri="{BB962C8B-B14F-4D97-AF65-F5344CB8AC3E}">
        <p14:creationId xmlns:p14="http://schemas.microsoft.com/office/powerpoint/2010/main" val="11083461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(2)</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3784600"/>
          </a:xfrm>
          <a:prstGeom prst="rect">
            <a:avLst/>
          </a:prstGeom>
        </p:spPr>
      </p:pic>
      <p:sp>
        <p:nvSpPr>
          <p:cNvPr id="6" name="TextBox 5"/>
          <p:cNvSpPr txBox="1"/>
          <p:nvPr/>
        </p:nvSpPr>
        <p:spPr>
          <a:xfrm>
            <a:off x="3375871" y="4670425"/>
            <a:ext cx="2392258" cy="369332"/>
          </a:xfrm>
          <a:prstGeom prst="rect">
            <a:avLst/>
          </a:prstGeom>
          <a:noFill/>
        </p:spPr>
        <p:txBody>
          <a:bodyPr wrap="none" rtlCol="0">
            <a:spAutoFit/>
          </a:bodyPr>
          <a:lstStyle/>
          <a:p>
            <a:r>
              <a:rPr lang="en-US" b="1" i="1" dirty="0"/>
              <a:t>C. </a:t>
            </a:r>
            <a:r>
              <a:rPr lang="en-US" b="1" i="1" dirty="0" err="1"/>
              <a:t>Elegans</a:t>
            </a:r>
            <a:r>
              <a:rPr lang="en-US" b="1" dirty="0"/>
              <a:t> </a:t>
            </a:r>
            <a:r>
              <a:rPr lang="en-US" b="1" dirty="0" err="1"/>
              <a:t>connectome</a:t>
            </a:r>
            <a:endParaRPr lang="en-US" b="1" i="1" dirty="0"/>
          </a:p>
        </p:txBody>
      </p:sp>
    </p:spTree>
    <p:extLst>
      <p:ext uri="{BB962C8B-B14F-4D97-AF65-F5344CB8AC3E}">
        <p14:creationId xmlns:p14="http://schemas.microsoft.com/office/powerpoint/2010/main" val="1442156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(2)</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7" name="TextBox 6"/>
          <p:cNvSpPr txBox="1"/>
          <p:nvPr/>
        </p:nvSpPr>
        <p:spPr>
          <a:xfrm>
            <a:off x="441325" y="847725"/>
            <a:ext cx="7969250" cy="4893647"/>
          </a:xfrm>
          <a:prstGeom prst="rect">
            <a:avLst/>
          </a:prstGeom>
          <a:noFill/>
        </p:spPr>
        <p:txBody>
          <a:bodyPr wrap="square" rtlCol="0">
            <a:spAutoFit/>
          </a:bodyPr>
          <a:lstStyle/>
          <a:p>
            <a:pPr marL="285750" indent="-285750">
              <a:buFont typeface="Arial" charset="0"/>
              <a:buChar char="•"/>
            </a:pPr>
            <a:r>
              <a:rPr lang="en-US" sz="2400" dirty="0"/>
              <a:t>The</a:t>
            </a:r>
            <a:r>
              <a:rPr lang="en-US" sz="2400" i="1" dirty="0"/>
              <a:t> C </a:t>
            </a:r>
            <a:r>
              <a:rPr lang="en-US" sz="2400" i="1" dirty="0" err="1"/>
              <a:t>elegans</a:t>
            </a:r>
            <a:r>
              <a:rPr lang="en-US" sz="2400" i="1" dirty="0"/>
              <a:t> </a:t>
            </a:r>
            <a:r>
              <a:rPr lang="en-US" sz="2400" dirty="0"/>
              <a:t>neural network is the most accurately mapped nervous system with 279 neurons and 95 muscles connected by about 3500 links.</a:t>
            </a:r>
          </a:p>
          <a:p>
            <a:pPr marL="285750" indent="-285750">
              <a:buFont typeface="Arial" charset="0"/>
              <a:buChar char="•"/>
            </a:pPr>
            <a:r>
              <a:rPr lang="en-US" sz="2400" dirty="0"/>
              <a:t>We want to be be able to represent and print this in 3D in an informative way</a:t>
            </a:r>
          </a:p>
          <a:p>
            <a:pPr marL="285750" indent="-285750">
              <a:buFont typeface="Arial" charset="0"/>
              <a:buChar char="•"/>
            </a:pPr>
            <a:r>
              <a:rPr lang="en-US" sz="2400" dirty="0"/>
              <a:t>Challenges</a:t>
            </a:r>
          </a:p>
          <a:p>
            <a:pPr marL="742950" lvl="1" indent="-285750">
              <a:buFont typeface="Arial" charset="0"/>
              <a:buChar char="•"/>
            </a:pPr>
            <a:r>
              <a:rPr lang="en-US" sz="2400" dirty="0"/>
              <a:t>Network is dense. Need to avoid a “hairball”</a:t>
            </a:r>
          </a:p>
          <a:p>
            <a:pPr marL="742950" lvl="1" indent="-285750">
              <a:buFont typeface="Arial" charset="0"/>
              <a:buChar char="•"/>
            </a:pPr>
            <a:r>
              <a:rPr lang="en-US" sz="2400" dirty="0"/>
              <a:t>Representation needs to distinguish (e.g. with different colors) different types of nodes (sensory neurons, interneurons, motor neurons and muscles) and links (directed synapses and undirected junctions) </a:t>
            </a:r>
          </a:p>
          <a:p>
            <a:pPr marL="742950" lvl="1" indent="-285750">
              <a:buFont typeface="Arial" charset="0"/>
              <a:buChar char="•"/>
            </a:pPr>
            <a:r>
              <a:rPr lang="en-US" sz="2400" dirty="0"/>
              <a:t>Known </a:t>
            </a:r>
            <a:r>
              <a:rPr lang="en-US" sz="2400" dirty="0" err="1"/>
              <a:t>subnetworks</a:t>
            </a:r>
            <a:r>
              <a:rPr lang="en-US" sz="2400" dirty="0"/>
              <a:t> need to be clearly identifiable</a:t>
            </a:r>
          </a:p>
          <a:p>
            <a:pPr marL="800100" lvl="1" indent="-342900">
              <a:buFont typeface="Arial" charset="0"/>
              <a:buChar char="•"/>
            </a:pPr>
            <a:endParaRPr lang="en-US" sz="2400" b="1" u="sng" dirty="0"/>
          </a:p>
        </p:txBody>
      </p:sp>
    </p:spTree>
    <p:extLst>
      <p:ext uri="{BB962C8B-B14F-4D97-AF65-F5344CB8AC3E}">
        <p14:creationId xmlns:p14="http://schemas.microsoft.com/office/powerpoint/2010/main" val="4937538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 Notes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7" name="TextBox 6"/>
          <p:cNvSpPr txBox="1"/>
          <p:nvPr/>
        </p:nvSpPr>
        <p:spPr>
          <a:xfrm>
            <a:off x="587375" y="1181100"/>
            <a:ext cx="7969250" cy="4154984"/>
          </a:xfrm>
          <a:prstGeom prst="rect">
            <a:avLst/>
          </a:prstGeom>
          <a:noFill/>
        </p:spPr>
        <p:txBody>
          <a:bodyPr wrap="square" rtlCol="0">
            <a:spAutoFit/>
          </a:bodyPr>
          <a:lstStyle/>
          <a:p>
            <a:pPr marL="285750" indent="-285750">
              <a:buFont typeface="Arial" charset="0"/>
              <a:buChar char="•"/>
            </a:pPr>
            <a:r>
              <a:rPr lang="en-US" sz="2400" dirty="0"/>
              <a:t>The 3D printing projects require that the students get in touch with a 3D printing facility to get instructions on the software they use and other details about how to print their network</a:t>
            </a:r>
          </a:p>
          <a:p>
            <a:pPr marL="285750" indent="-285750">
              <a:buFont typeface="Arial" charset="0"/>
              <a:buChar char="•"/>
            </a:pPr>
            <a:endParaRPr lang="en-US" sz="2400" dirty="0"/>
          </a:p>
          <a:p>
            <a:pPr marL="285750" indent="-285750">
              <a:buFont typeface="Arial" charset="0"/>
              <a:buChar char="•"/>
            </a:pPr>
            <a:r>
              <a:rPr lang="en-US" sz="2400" dirty="0"/>
              <a:t>Learning the relevant 3D layout language and translating the network structure into this format is a key part of these projects</a:t>
            </a:r>
          </a:p>
          <a:p>
            <a:pPr marL="285750" indent="-285750">
              <a:buFont typeface="Arial" charset="0"/>
              <a:buChar char="•"/>
            </a:pPr>
            <a:endParaRPr lang="en-US" sz="2400" b="1" u="sng" dirty="0"/>
          </a:p>
          <a:p>
            <a:pPr marL="285750" indent="-285750">
              <a:buFont typeface="Arial" charset="0"/>
              <a:buChar char="•"/>
            </a:pPr>
            <a:r>
              <a:rPr lang="en-US" sz="2400" dirty="0"/>
              <a:t>NEU has a 3D print studio at Snell library (see </a:t>
            </a:r>
            <a:r>
              <a:rPr lang="en-US" sz="2400" i="1" dirty="0" err="1"/>
              <a:t>dmc.northeastern.edu</a:t>
            </a:r>
            <a:r>
              <a:rPr lang="en-US" sz="2400" dirty="0"/>
              <a:t> )</a:t>
            </a:r>
            <a:endParaRPr lang="en-US" sz="2400" i="1" dirty="0"/>
          </a:p>
        </p:txBody>
      </p:sp>
    </p:spTree>
    <p:extLst>
      <p:ext uri="{BB962C8B-B14F-4D97-AF65-F5344CB8AC3E}">
        <p14:creationId xmlns:p14="http://schemas.microsoft.com/office/powerpoint/2010/main" val="791214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17158</TotalTime>
  <Words>8858</Words>
  <Application>Microsoft Office PowerPoint</Application>
  <PresentationFormat>On-screen Show (16:10)</PresentationFormat>
  <Paragraphs>1034</Paragraphs>
  <Slides>107</Slides>
  <Notes>43</Notes>
  <HiddenSlides>0</HiddenSlides>
  <MMClips>3</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107</vt:i4>
      </vt:variant>
    </vt:vector>
  </HeadingPairs>
  <TitlesOfParts>
    <vt:vector size="119" baseType="lpstr">
      <vt:lpstr>Arial</vt:lpstr>
      <vt:lpstr>Calibri</vt:lpstr>
      <vt:lpstr>Helvetica</vt:lpstr>
      <vt:lpstr>Lucida Console</vt:lpstr>
      <vt:lpstr>Symbol</vt:lpstr>
      <vt:lpstr>Times New Roman</vt:lpstr>
      <vt:lpstr>Trajan Pro</vt:lpstr>
      <vt:lpstr>Trebuchet MS</vt:lpstr>
      <vt:lpstr>Wingdings</vt:lpstr>
      <vt:lpstr>Office Theme</vt:lpstr>
      <vt:lpstr>Equation</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Bio-Map</vt:lpstr>
      <vt:lpstr>Metab-movie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Science</dc:title>
  <dc:creator>Albert-László Barabási</dc:creator>
  <cp:lastModifiedBy>Grinberg, Grigoriy A</cp:lastModifiedBy>
  <cp:revision>595</cp:revision>
  <dcterms:created xsi:type="dcterms:W3CDTF">2016-09-08T04:15:38Z</dcterms:created>
  <dcterms:modified xsi:type="dcterms:W3CDTF">2022-05-31T20:53:44Z</dcterms:modified>
</cp:coreProperties>
</file>